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3.xml" ContentType="application/vnd.openxmlformats-officedocument.theme+xml"/>
  <Override PartName="/ppt/slideLayouts/slideLayout27.xml" ContentType="application/vnd.openxmlformats-officedocument.presentationml.slideLayout+xml"/>
  <Override PartName="/ppt/theme/theme1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slideLayouts/slideLayout34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6" r:id="rId3"/>
    <p:sldMasterId id="2147483659" r:id="rId4"/>
    <p:sldMasterId id="2147483662" r:id="rId5"/>
    <p:sldMasterId id="2147483665" r:id="rId6"/>
    <p:sldMasterId id="2147483667" r:id="rId7"/>
    <p:sldMasterId id="2147483670" r:id="rId8"/>
    <p:sldMasterId id="2147483672" r:id="rId9"/>
    <p:sldMasterId id="2147483675" r:id="rId10"/>
    <p:sldMasterId id="2147483677" r:id="rId11"/>
    <p:sldMasterId id="2147483680" r:id="rId12"/>
    <p:sldMasterId id="2147483683" r:id="rId13"/>
    <p:sldMasterId id="2147483685" r:id="rId14"/>
    <p:sldMasterId id="2147483687" r:id="rId15"/>
    <p:sldMasterId id="2147483690" r:id="rId16"/>
    <p:sldMasterId id="2147483695" r:id="rId17"/>
  </p:sldMasterIdLst>
  <p:notesMasterIdLst>
    <p:notesMasterId r:id="rId51"/>
  </p:notesMasterIdLst>
  <p:sldIdLst>
    <p:sldId id="1826" r:id="rId18"/>
    <p:sldId id="1975" r:id="rId19"/>
    <p:sldId id="1981" r:id="rId20"/>
    <p:sldId id="2371" r:id="rId21"/>
    <p:sldId id="2365" r:id="rId22"/>
    <p:sldId id="2366" r:id="rId23"/>
    <p:sldId id="2367" r:id="rId24"/>
    <p:sldId id="2368" r:id="rId25"/>
    <p:sldId id="2369" r:id="rId26"/>
    <p:sldId id="2370" r:id="rId27"/>
    <p:sldId id="1982" r:id="rId28"/>
    <p:sldId id="2374" r:id="rId29"/>
    <p:sldId id="2375" r:id="rId30"/>
    <p:sldId id="2373" r:id="rId31"/>
    <p:sldId id="2386" r:id="rId32"/>
    <p:sldId id="2384" r:id="rId33"/>
    <p:sldId id="1983" r:id="rId34"/>
    <p:sldId id="2382" r:id="rId35"/>
    <p:sldId id="2383" r:id="rId36"/>
    <p:sldId id="2385" r:id="rId37"/>
    <p:sldId id="2378" r:id="rId38"/>
    <p:sldId id="2379" r:id="rId39"/>
    <p:sldId id="2380" r:id="rId40"/>
    <p:sldId id="1984" r:id="rId41"/>
    <p:sldId id="2381" r:id="rId42"/>
    <p:sldId id="2387" r:id="rId43"/>
    <p:sldId id="2388" r:id="rId44"/>
    <p:sldId id="2389" r:id="rId45"/>
    <p:sldId id="2390" r:id="rId46"/>
    <p:sldId id="2391" r:id="rId47"/>
    <p:sldId id="2392" r:id="rId48"/>
    <p:sldId id="2393" r:id="rId49"/>
    <p:sldId id="1827" r:id="rId50"/>
  </p:sldIdLst>
  <p:sldSz cx="12192000" cy="6858000"/>
  <p:notesSz cx="6858000" cy="9144000"/>
  <p:embeddedFontLs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黑体" panose="02010609060101010101" pitchFamily="49" charset="-122"/>
      <p:regular r:id="rId56"/>
    </p:embeddedFont>
    <p:embeddedFont>
      <p:font typeface="微软雅黑" panose="020B0503020204020204" pitchFamily="34" charset="-122"/>
      <p:regular r:id="rId57"/>
      <p:bold r:id="rId58"/>
    </p:embeddedFont>
    <p:embeddedFont>
      <p:font typeface="微软雅黑 Light" panose="020B0502040204020203" pitchFamily="34" charset="-122"/>
      <p:regular r:id="rId59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样式3" id="{AFAEBBB7-E065-486F-BE30-AEE247139C07}">
          <p14:sldIdLst>
            <p14:sldId id="1826"/>
          </p14:sldIdLst>
        </p14:section>
        <p14:section name="目录样式5" id="{73A39AD9-405C-445D-AC19-554F045D20EB}">
          <p14:sldIdLst>
            <p14:sldId id="1975"/>
            <p14:sldId id="1981"/>
            <p14:sldId id="2371"/>
            <p14:sldId id="2365"/>
            <p14:sldId id="2366"/>
            <p14:sldId id="2367"/>
            <p14:sldId id="2368"/>
            <p14:sldId id="2369"/>
            <p14:sldId id="2370"/>
            <p14:sldId id="1982"/>
            <p14:sldId id="2374"/>
            <p14:sldId id="2375"/>
            <p14:sldId id="2373"/>
            <p14:sldId id="2386"/>
            <p14:sldId id="2384"/>
            <p14:sldId id="1983"/>
            <p14:sldId id="2382"/>
            <p14:sldId id="2383"/>
            <p14:sldId id="2385"/>
            <p14:sldId id="2378"/>
            <p14:sldId id="2379"/>
            <p14:sldId id="2380"/>
            <p14:sldId id="1984"/>
            <p14:sldId id="2381"/>
            <p14:sldId id="2387"/>
            <p14:sldId id="2388"/>
            <p14:sldId id="2389"/>
            <p14:sldId id="2390"/>
            <p14:sldId id="2391"/>
            <p14:sldId id="2392"/>
            <p14:sldId id="2393"/>
            <p14:sldId id="1827"/>
          </p14:sldIdLst>
        </p14:section>
        <p14:section name="内页样式2" id="{AEE0B2BD-8C80-4E0D-A73B-164E71DA91E9}">
          <p14:sldIdLst/>
        </p14:section>
        <p14:section name="图标素材" id="{2E201F28-31B8-4C48-BFF6-5BA13AA2E60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42"/>
    <a:srgbClr val="008646"/>
    <a:srgbClr val="A13F0B"/>
    <a:srgbClr val="006C39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0" autoAdjust="0"/>
    <p:restoredTop sz="76618" autoAdjust="0"/>
  </p:normalViewPr>
  <p:slideViewPr>
    <p:cSldViewPr snapToGrid="0">
      <p:cViewPr varScale="1">
        <p:scale>
          <a:sx n="65" d="100"/>
          <a:sy n="65" d="100"/>
        </p:scale>
        <p:origin x="109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font" Target="fonts/font5.fntdata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font" Target="fonts/font8.fntdata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font" Target="fonts/font6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t>2022/10/18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846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097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115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93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59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76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dirty="0" smtClean="0"/>
              <a:t>​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8117404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34550312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3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15" r:id="rId2"/>
    <p:sldLayoutId id="2147483718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2022/10/18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ebp"/><Relationship Id="rId2" Type="http://schemas.openxmlformats.org/officeDocument/2006/relationships/image" Target="../media/image53.webp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ebp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67.jpe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6.jpeg"/><Relationship Id="rId5" Type="http://schemas.openxmlformats.org/officeDocument/2006/relationships/image" Target="../media/image65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yptolux.org/index.php/Lightweight_Block_Ciphers#GOST_revisited" TargetMode="External"/><Relationship Id="rId13" Type="http://schemas.openxmlformats.org/officeDocument/2006/relationships/hyperlink" Target="https://www.cryptolux.org/index.php/Lightweight_Block_Ciphers#KLEIN" TargetMode="External"/><Relationship Id="rId3" Type="http://schemas.openxmlformats.org/officeDocument/2006/relationships/hyperlink" Target="https://www.cryptolux.org/index.php/Lightweight_Block_Ciphers#cite_note-ECRYPTLCL-6" TargetMode="External"/><Relationship Id="rId7" Type="http://schemas.openxmlformats.org/officeDocument/2006/relationships/hyperlink" Target="https://www.cryptolux.org/index.php/Lightweight_Block_Ciphers#Robin.2FFantomas" TargetMode="External"/><Relationship Id="rId12" Type="http://schemas.openxmlformats.org/officeDocument/2006/relationships/hyperlink" Target="https://www.cryptolux.org/index.php/Lightweight_Block_Ciphers#KASUMI" TargetMode="External"/><Relationship Id="rId2" Type="http://schemas.openxmlformats.org/officeDocument/2006/relationships/hyperlink" Target="https://www.cryptolux.org/index.php/Lightweight_Block_Ciphers#AES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cryptolux.org/index.php/Lightweight_Block_Ciphers#DESLX" TargetMode="External"/><Relationship Id="rId11" Type="http://schemas.openxmlformats.org/officeDocument/2006/relationships/hyperlink" Target="https://www.cryptolux.org/index.php/Lightweight_Block_Ciphers#ITUbee" TargetMode="External"/><Relationship Id="rId5" Type="http://schemas.openxmlformats.org/officeDocument/2006/relationships/hyperlink" Target="https://www.cryptolux.org/index.php/Lightweight_Block_Ciphers#CLEFIA" TargetMode="External"/><Relationship Id="rId15" Type="http://schemas.openxmlformats.org/officeDocument/2006/relationships/hyperlink" Target="https://www.cryptolux.org/index.php/Lightweight_Block_Ciphers#KTANTAN_and_KATAN" TargetMode="External"/><Relationship Id="rId10" Type="http://schemas.openxmlformats.org/officeDocument/2006/relationships/hyperlink" Target="https://www.cryptolux.org/index.php/Lightweight_Block_Ciphers#HIGHT" TargetMode="External"/><Relationship Id="rId4" Type="http://schemas.openxmlformats.org/officeDocument/2006/relationships/hyperlink" Target="https://www.cryptolux.org/index.php/Lightweight_Block_Ciphers#Chaskey_Cipher" TargetMode="External"/><Relationship Id="rId9" Type="http://schemas.openxmlformats.org/officeDocument/2006/relationships/hyperlink" Target="https://www.cryptolux.org/index.php/Lightweight_Block_Ciphers#cite_note-PLW10-16" TargetMode="External"/><Relationship Id="rId14" Type="http://schemas.openxmlformats.org/officeDocument/2006/relationships/hyperlink" Target="https://www.cryptolux.org/index.php/Lightweight_Block_Ciphers#cite_note-GNL12-2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yptolux.org/index.php/Lightweight_Block_Ciphers#mCrypton" TargetMode="External"/><Relationship Id="rId13" Type="http://schemas.openxmlformats.org/officeDocument/2006/relationships/hyperlink" Target="https://www.cryptolux.org/index.php/Lightweight_Block_Ciphers#cite_note-midoriFrequency-49" TargetMode="External"/><Relationship Id="rId18" Type="http://schemas.openxmlformats.org/officeDocument/2006/relationships/hyperlink" Target="https://www.cryptolux.org/index.php/Lightweight_Block_Ciphers#Noekeon" TargetMode="External"/><Relationship Id="rId3" Type="http://schemas.openxmlformats.org/officeDocument/2006/relationships/hyperlink" Target="https://www.cryptolux.org/index.php/Lightweight_Block_Ciphers#cite_note-WZ11-33" TargetMode="External"/><Relationship Id="rId7" Type="http://schemas.openxmlformats.org/officeDocument/2006/relationships/hyperlink" Target="https://www.cryptolux.org/index.php/Lightweight_Block_Ciphers#MANTIS" TargetMode="External"/><Relationship Id="rId12" Type="http://schemas.openxmlformats.org/officeDocument/2006/relationships/hyperlink" Target="https://www.cryptolux.org/index.php/Lightweight_Block_Ciphers#cite_note-48" TargetMode="External"/><Relationship Id="rId17" Type="http://schemas.openxmlformats.org/officeDocument/2006/relationships/hyperlink" Target="https://www.cryptolux.org/index.php/Lightweight_Block_Ciphers#cite_note-mysterionKS-54" TargetMode="External"/><Relationship Id="rId2" Type="http://schemas.openxmlformats.org/officeDocument/2006/relationships/hyperlink" Target="https://www.cryptolux.org/index.php/Lightweight_Block_Ciphers#LBlock" TargetMode="External"/><Relationship Id="rId16" Type="http://schemas.openxmlformats.org/officeDocument/2006/relationships/hyperlink" Target="https://www.cryptolux.org/index.php/Lightweight_Block_Ciphers#Mysterion" TargetMode="External"/><Relationship Id="rId20" Type="http://schemas.openxmlformats.org/officeDocument/2006/relationships/hyperlink" Target="https://www.cryptolux.org/index.php/Lightweight_Block_Ciphers#cite_note-SIHM11-57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cryptolux.org/index.php/Lightweight_Block_Ciphers#cite_note-GPPR11-40" TargetMode="External"/><Relationship Id="rId11" Type="http://schemas.openxmlformats.org/officeDocument/2006/relationships/hyperlink" Target="https://www.cryptolux.org/index.php/Lightweight_Block_Ciphers#Midori" TargetMode="External"/><Relationship Id="rId5" Type="http://schemas.openxmlformats.org/officeDocument/2006/relationships/hyperlink" Target="https://www.cryptolux.org/index.php/Lightweight_Block_Ciphers#LED" TargetMode="External"/><Relationship Id="rId15" Type="http://schemas.openxmlformats.org/officeDocument/2006/relationships/hyperlink" Target="https://www.cryptolux.org/index.php/Lightweight_Block_Ciphers#MISTY" TargetMode="External"/><Relationship Id="rId10" Type="http://schemas.openxmlformats.org/officeDocument/2006/relationships/hyperlink" Target="https://www.cryptolux.org/index.php/Lightweight_Block_Ciphers#cite_note-LK06-44" TargetMode="External"/><Relationship Id="rId19" Type="http://schemas.openxmlformats.org/officeDocument/2006/relationships/hyperlink" Target="https://www.cryptolux.org/index.php/Lightweight_Block_Ciphers#Piccolo" TargetMode="External"/><Relationship Id="rId4" Type="http://schemas.openxmlformats.org/officeDocument/2006/relationships/hyperlink" Target="https://www.cryptolux.org/index.php/Lightweight_Block_Ciphers#LEA" TargetMode="External"/><Relationship Id="rId9" Type="http://schemas.openxmlformats.org/officeDocument/2006/relationships/hyperlink" Target="https://www.cryptolux.org/index.php/Lightweight_Block_Ciphers#cite_note-encryption_only-46" TargetMode="External"/><Relationship Id="rId14" Type="http://schemas.openxmlformats.org/officeDocument/2006/relationships/hyperlink" Target="https://www.cryptolux.org/index.php/Lightweight_Block_Ciphers#cite_note-BBISH15-47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yptolux.org/index.php/Lightweight_Block_Ciphers#Rectangle" TargetMode="External"/><Relationship Id="rId13" Type="http://schemas.openxmlformats.org/officeDocument/2006/relationships/hyperlink" Target="https://www.cryptolux.org/index.php/Lightweight_Block_Ciphers#cite_note-76" TargetMode="External"/><Relationship Id="rId18" Type="http://schemas.openxmlformats.org/officeDocument/2006/relationships/hyperlink" Target="https://www.cryptolux.org/index.php/Lightweight_Block_Ciphers#cite_note-BJKLP16-42" TargetMode="External"/><Relationship Id="rId3" Type="http://schemas.openxmlformats.org/officeDocument/2006/relationships/hyperlink" Target="https://www.cryptolux.org/index.php/Lightweight_Block_Ciphers#cite_note-Pos09-64" TargetMode="External"/><Relationship Id="rId7" Type="http://schemas.openxmlformats.org/officeDocument/2006/relationships/hyperlink" Target="https://www.cryptolux.org/index.php/Lightweight_Block_Ciphers#RC5" TargetMode="External"/><Relationship Id="rId12" Type="http://schemas.openxmlformats.org/officeDocument/2006/relationships/hyperlink" Target="https://www.cryptolux.org/index.php/Lightweight_Block_Ciphers#SEA" TargetMode="External"/><Relationship Id="rId17" Type="http://schemas.openxmlformats.org/officeDocument/2006/relationships/hyperlink" Target="https://www.cryptolux.org/index.php/Lightweight_Block_Ciphers#cite_note-tweakey-79" TargetMode="External"/><Relationship Id="rId2" Type="http://schemas.openxmlformats.org/officeDocument/2006/relationships/hyperlink" Target="https://www.cryptolux.org/index.php/Lightweight_Block_Ciphers#PRESENT" TargetMode="External"/><Relationship Id="rId16" Type="http://schemas.openxmlformats.org/officeDocument/2006/relationships/hyperlink" Target="https://www.cryptolux.org/index.php/Lightweight_Block_Ciphers#SKINNY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cryptolux.org/index.php/Lightweight_Block_Ciphers#cite_note-BCGK12-65" TargetMode="External"/><Relationship Id="rId11" Type="http://schemas.openxmlformats.org/officeDocument/2006/relationships/hyperlink" Target="https://www.cryptolux.org/index.php/Lightweight_Block_Ciphers#Robin.2FFantomas" TargetMode="External"/><Relationship Id="rId5" Type="http://schemas.openxmlformats.org/officeDocument/2006/relationships/hyperlink" Target="https://www.cryptolux.org/index.php/Lightweight_Block_Ciphers#PRINCE" TargetMode="External"/><Relationship Id="rId15" Type="http://schemas.openxmlformats.org/officeDocument/2006/relationships/hyperlink" Target="https://www.cryptolux.org/index.php/Lightweight_Block_Ciphers#cite_note-MSQ07-78" TargetMode="External"/><Relationship Id="rId10" Type="http://schemas.openxmlformats.org/officeDocument/2006/relationships/hyperlink" Target="https://www.cryptolux.org/index.php/Lightweight_Block_Ciphers#RoadRunneR" TargetMode="External"/><Relationship Id="rId4" Type="http://schemas.openxmlformats.org/officeDocument/2006/relationships/hyperlink" Target="https://www.cryptolux.org/index.php/Lightweight_Block_Ciphers#PRIDE" TargetMode="External"/><Relationship Id="rId9" Type="http://schemas.openxmlformats.org/officeDocument/2006/relationships/hyperlink" Target="https://www.cryptolux.org/index.php/Lightweight_Block_Ciphers#cite_note-ZBLR14-72" TargetMode="External"/><Relationship Id="rId14" Type="http://schemas.openxmlformats.org/officeDocument/2006/relationships/hyperlink" Target="https://www.cryptolux.org/index.php/Lightweight_Block_Ciphers#cite_note-note-77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yptolux.org/index.php/Lightweight_Block_Ciphers#cite_note-SMMK11-92" TargetMode="External"/><Relationship Id="rId3" Type="http://schemas.openxmlformats.org/officeDocument/2006/relationships/hyperlink" Target="https://www.cryptolux.org/index.php/Lightweight_Block_Ciphers#cite_note-YZSAG15-80" TargetMode="External"/><Relationship Id="rId7" Type="http://schemas.openxmlformats.org/officeDocument/2006/relationships/hyperlink" Target="https://www.cryptolux.org/index.php/Lightweight_Block_Ciphers#TWINE" TargetMode="External"/><Relationship Id="rId2" Type="http://schemas.openxmlformats.org/officeDocument/2006/relationships/hyperlink" Target="https://www.cryptolux.org/index.php/Lightweight_Block_Ciphers#SIMECK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cryptolux.org/index.php/Lightweight_Block_Ciphers#SPARX" TargetMode="External"/><Relationship Id="rId11" Type="http://schemas.openxmlformats.org/officeDocument/2006/relationships/hyperlink" Target="https://www.cryptolux.org/index.php/Lightweight_Block_Ciphers#Zorro" TargetMode="External"/><Relationship Id="rId5" Type="http://schemas.openxmlformats.org/officeDocument/2006/relationships/hyperlink" Target="https://www.cryptolux.org/index.php/Lightweight_Block_Ciphers#cite_note-BSST13-83" TargetMode="External"/><Relationship Id="rId10" Type="http://schemas.openxmlformats.org/officeDocument/2006/relationships/hyperlink" Target="https://www.cryptolux.org/index.php/Lightweight_Block_Ciphers#cite_note-ECRYPTLCL-6" TargetMode="External"/><Relationship Id="rId4" Type="http://schemas.openxmlformats.org/officeDocument/2006/relationships/hyperlink" Target="https://www.cryptolux.org/index.php/Lightweight_Block_Ciphers#SIMON_and_SPECK" TargetMode="External"/><Relationship Id="rId9" Type="http://schemas.openxmlformats.org/officeDocument/2006/relationships/hyperlink" Target="https://www.cryptolux.org/index.php/Lightweight_Block_Ciphers#XTEA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主讲人：王安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49486" y="5112604"/>
            <a:ext cx="5123851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单　位：北京理工大学网络空间安全学院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0399" y="1767242"/>
            <a:ext cx="10717981" cy="1911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《</a:t>
            </a:r>
            <a:r>
              <a:rPr lang="zh-CN" altLang="en-US" sz="4800" b="1" spc="300" dirty="0">
                <a:solidFill>
                  <a:schemeClr val="bg1"/>
                </a:solidFill>
                <a:latin typeface="+mn-ea"/>
                <a:ea typeface="+mn-ea"/>
              </a:rPr>
              <a:t>密码工程</a:t>
            </a: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》</a:t>
            </a:r>
          </a:p>
          <a:p>
            <a:pPr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第</a:t>
            </a:r>
            <a:r>
              <a:rPr lang="en-US" altLang="zh-CN" sz="6000" b="1" spc="300" dirty="0">
                <a:solidFill>
                  <a:schemeClr val="bg1"/>
                </a:solidFill>
                <a:latin typeface="+mn-ea"/>
                <a:ea typeface="+mn-ea"/>
              </a:rPr>
              <a:t>8</a:t>
            </a: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章 密码算法硬件实现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密码硬件实现的过程与形态：</a:t>
            </a:r>
            <a:r>
              <a:rPr lang="en-US" altLang="zh-CN" dirty="0"/>
              <a:t>ASIC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2C7DBC-BD8B-050A-A557-87F1E849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29" y="3133267"/>
            <a:ext cx="5038016" cy="260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60E092-56B1-0C08-07C5-1386991152ED}"/>
              </a:ext>
            </a:extLst>
          </p:cNvPr>
          <p:cNvSpPr txBox="1"/>
          <p:nvPr/>
        </p:nvSpPr>
        <p:spPr>
          <a:xfrm>
            <a:off x="2030737" y="5751235"/>
            <a:ext cx="376500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ASIC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型矿机</a:t>
            </a:r>
            <a:r>
              <a:rPr lang="en-US" altLang="zh-CN" sz="2000" b="1" dirty="0" err="1">
                <a:solidFill>
                  <a:schemeClr val="accent1"/>
                </a:solidFill>
                <a:latin typeface="+mn-ea"/>
                <a:ea typeface="+mn-ea"/>
              </a:rPr>
              <a:t>AvalonMiner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 841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7FED91-AE69-40E3-FF42-A2769926B3C3}"/>
              </a:ext>
            </a:extLst>
          </p:cNvPr>
          <p:cNvSpPr txBox="1"/>
          <p:nvPr/>
        </p:nvSpPr>
        <p:spPr>
          <a:xfrm>
            <a:off x="373696" y="6346430"/>
            <a:ext cx="87550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ASIC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（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Application Specific Integrated Circuit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）即专用集成电路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EFEBAF-9C75-8A96-405A-076725DA7CD5}"/>
              </a:ext>
            </a:extLst>
          </p:cNvPr>
          <p:cNvSpPr txBox="1"/>
          <p:nvPr/>
        </p:nvSpPr>
        <p:spPr>
          <a:xfrm>
            <a:off x="6989114" y="5476915"/>
            <a:ext cx="44651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EFF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DES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破解机，包含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1856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个定制芯片，可在几天内暴力破解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DES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0F1FDA-7C28-86CA-F17F-DEA543CEA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404" y="974855"/>
            <a:ext cx="2947924" cy="14676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2E52AE-F985-6AD2-79AD-08498AD31560}"/>
              </a:ext>
            </a:extLst>
          </p:cNvPr>
          <p:cNvSpPr txBox="1"/>
          <p:nvPr/>
        </p:nvSpPr>
        <p:spPr>
          <a:xfrm>
            <a:off x="7295993" y="2474556"/>
            <a:ext cx="42867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谷歌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Titan U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盾的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ASIC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芯片（红框）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51C0AE-DAC9-8150-F8E9-63C81061C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854" y="3077728"/>
            <a:ext cx="2261024" cy="23683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C5639C-69D8-4217-8239-60D98CD65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17" y="234791"/>
            <a:ext cx="3879238" cy="29094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A0074F-7E6D-92E1-3062-FAAA602B7370}"/>
              </a:ext>
            </a:extLst>
          </p:cNvPr>
          <p:cNvSpPr txBox="1"/>
          <p:nvPr/>
        </p:nvSpPr>
        <p:spPr>
          <a:xfrm>
            <a:off x="1769860" y="2474556"/>
            <a:ext cx="42867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装载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ASIC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芯片的三未信安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PCI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密码卡</a:t>
            </a:r>
          </a:p>
        </p:txBody>
      </p:sp>
    </p:spTree>
    <p:extLst>
      <p:ext uri="{BB962C8B-B14F-4D97-AF65-F5344CB8AC3E}">
        <p14:creationId xmlns:p14="http://schemas.microsoft.com/office/powerpoint/2010/main" val="390639856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547219" y="1181656"/>
            <a:ext cx="4190733" cy="4955643"/>
            <a:chOff x="6909170" y="1353082"/>
            <a:chExt cx="4190733" cy="4955643"/>
          </a:xfrm>
        </p:grpSpPr>
        <p:sp>
          <p:nvSpPr>
            <p:cNvPr id="48" name="文本占位符 11"/>
            <p:cNvSpPr txBox="1"/>
            <p:nvPr/>
          </p:nvSpPr>
          <p:spPr>
            <a:xfrm>
              <a:off x="6909170" y="4065381"/>
              <a:ext cx="4190733" cy="483594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49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组合逻辑电路设计</a:t>
              </a:r>
            </a:p>
          </p:txBody>
        </p:sp>
        <p:sp>
          <p:nvSpPr>
            <p:cNvPr id="50" name="books-group_25777"/>
            <p:cNvSpPr>
              <a:spLocks noChangeAspect="1"/>
            </p:cNvSpPr>
            <p:nvPr/>
          </p:nvSpPr>
          <p:spPr bwMode="auto">
            <a:xfrm>
              <a:off x="8462135" y="1353082"/>
              <a:ext cx="1084804" cy="141926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88862 h 440259"/>
                <a:gd name="T57" fmla="*/ 88862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88862 h 440259"/>
                <a:gd name="T63" fmla="*/ 88862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88862 h 440259"/>
                <a:gd name="T71" fmla="*/ 88862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6" h="5092">
                  <a:moveTo>
                    <a:pt x="3542" y="4509"/>
                  </a:moveTo>
                  <a:lnTo>
                    <a:pt x="3260" y="4509"/>
                  </a:lnTo>
                  <a:lnTo>
                    <a:pt x="3181" y="2195"/>
                  </a:lnTo>
                  <a:cubicBezTo>
                    <a:pt x="3180" y="1744"/>
                    <a:pt x="2970" y="1596"/>
                    <a:pt x="2891" y="1540"/>
                  </a:cubicBezTo>
                  <a:cubicBezTo>
                    <a:pt x="2888" y="1538"/>
                    <a:pt x="2579" y="1327"/>
                    <a:pt x="2579" y="1327"/>
                  </a:cubicBezTo>
                  <a:lnTo>
                    <a:pt x="2641" y="1222"/>
                  </a:lnTo>
                  <a:cubicBezTo>
                    <a:pt x="2669" y="1174"/>
                    <a:pt x="2653" y="1113"/>
                    <a:pt x="2606" y="1085"/>
                  </a:cubicBezTo>
                  <a:lnTo>
                    <a:pt x="2547" y="1050"/>
                  </a:lnTo>
                  <a:lnTo>
                    <a:pt x="2700" y="790"/>
                  </a:lnTo>
                  <a:lnTo>
                    <a:pt x="2789" y="842"/>
                  </a:lnTo>
                  <a:cubicBezTo>
                    <a:pt x="2804" y="851"/>
                    <a:pt x="2822" y="856"/>
                    <a:pt x="2839" y="856"/>
                  </a:cubicBezTo>
                  <a:cubicBezTo>
                    <a:pt x="2848" y="856"/>
                    <a:pt x="2856" y="855"/>
                    <a:pt x="2865" y="853"/>
                  </a:cubicBezTo>
                  <a:cubicBezTo>
                    <a:pt x="2890" y="846"/>
                    <a:pt x="2912" y="829"/>
                    <a:pt x="2926" y="806"/>
                  </a:cubicBezTo>
                  <a:lnTo>
                    <a:pt x="3073" y="556"/>
                  </a:lnTo>
                  <a:cubicBezTo>
                    <a:pt x="3101" y="508"/>
                    <a:pt x="3085" y="447"/>
                    <a:pt x="3038" y="419"/>
                  </a:cubicBezTo>
                  <a:lnTo>
                    <a:pt x="2354" y="17"/>
                  </a:lnTo>
                  <a:cubicBezTo>
                    <a:pt x="2331" y="3"/>
                    <a:pt x="2304" y="0"/>
                    <a:pt x="2279" y="6"/>
                  </a:cubicBezTo>
                  <a:cubicBezTo>
                    <a:pt x="2253" y="13"/>
                    <a:pt x="2231" y="29"/>
                    <a:pt x="2217" y="52"/>
                  </a:cubicBezTo>
                  <a:lnTo>
                    <a:pt x="2070" y="303"/>
                  </a:lnTo>
                  <a:cubicBezTo>
                    <a:pt x="2042" y="351"/>
                    <a:pt x="2058" y="412"/>
                    <a:pt x="2105" y="440"/>
                  </a:cubicBezTo>
                  <a:lnTo>
                    <a:pt x="2194" y="492"/>
                  </a:lnTo>
                  <a:lnTo>
                    <a:pt x="2041" y="753"/>
                  </a:lnTo>
                  <a:lnTo>
                    <a:pt x="1982" y="718"/>
                  </a:lnTo>
                  <a:cubicBezTo>
                    <a:pt x="1959" y="704"/>
                    <a:pt x="1932" y="701"/>
                    <a:pt x="1906" y="707"/>
                  </a:cubicBezTo>
                  <a:cubicBezTo>
                    <a:pt x="1881" y="714"/>
                    <a:pt x="1859" y="731"/>
                    <a:pt x="1845" y="753"/>
                  </a:cubicBezTo>
                  <a:lnTo>
                    <a:pt x="880" y="2395"/>
                  </a:lnTo>
                  <a:cubicBezTo>
                    <a:pt x="852" y="2443"/>
                    <a:pt x="868" y="2504"/>
                    <a:pt x="915" y="2532"/>
                  </a:cubicBezTo>
                  <a:lnTo>
                    <a:pt x="1023" y="2595"/>
                  </a:lnTo>
                  <a:lnTo>
                    <a:pt x="838" y="2910"/>
                  </a:lnTo>
                  <a:cubicBezTo>
                    <a:pt x="824" y="2933"/>
                    <a:pt x="821" y="2960"/>
                    <a:pt x="827" y="2986"/>
                  </a:cubicBezTo>
                  <a:cubicBezTo>
                    <a:pt x="834" y="3011"/>
                    <a:pt x="851" y="3033"/>
                    <a:pt x="873" y="3047"/>
                  </a:cubicBezTo>
                  <a:lnTo>
                    <a:pt x="1109" y="3185"/>
                  </a:lnTo>
                  <a:cubicBezTo>
                    <a:pt x="1125" y="3195"/>
                    <a:pt x="1143" y="3199"/>
                    <a:pt x="1160" y="3199"/>
                  </a:cubicBezTo>
                  <a:cubicBezTo>
                    <a:pt x="1194" y="3199"/>
                    <a:pt x="1227" y="3182"/>
                    <a:pt x="1246" y="3150"/>
                  </a:cubicBezTo>
                  <a:lnTo>
                    <a:pt x="1431" y="2835"/>
                  </a:lnTo>
                  <a:lnTo>
                    <a:pt x="1539" y="2899"/>
                  </a:lnTo>
                  <a:cubicBezTo>
                    <a:pt x="1554" y="2908"/>
                    <a:pt x="1572" y="2913"/>
                    <a:pt x="1589" y="2913"/>
                  </a:cubicBezTo>
                  <a:cubicBezTo>
                    <a:pt x="1598" y="2913"/>
                    <a:pt x="1606" y="2911"/>
                    <a:pt x="1615" y="2909"/>
                  </a:cubicBezTo>
                  <a:cubicBezTo>
                    <a:pt x="1640" y="2903"/>
                    <a:pt x="1662" y="2886"/>
                    <a:pt x="1676" y="2863"/>
                  </a:cubicBezTo>
                  <a:lnTo>
                    <a:pt x="1825" y="2609"/>
                  </a:lnTo>
                  <a:lnTo>
                    <a:pt x="2067" y="2751"/>
                  </a:lnTo>
                  <a:cubicBezTo>
                    <a:pt x="2130" y="2788"/>
                    <a:pt x="2174" y="2847"/>
                    <a:pt x="2192" y="2917"/>
                  </a:cubicBezTo>
                  <a:cubicBezTo>
                    <a:pt x="2210" y="2988"/>
                    <a:pt x="2200" y="3061"/>
                    <a:pt x="2163" y="3123"/>
                  </a:cubicBezTo>
                  <a:lnTo>
                    <a:pt x="1734" y="3854"/>
                  </a:lnTo>
                  <a:lnTo>
                    <a:pt x="1565" y="3755"/>
                  </a:lnTo>
                  <a:lnTo>
                    <a:pt x="1589" y="3713"/>
                  </a:lnTo>
                  <a:cubicBezTo>
                    <a:pt x="1617" y="3665"/>
                    <a:pt x="1601" y="3604"/>
                    <a:pt x="1554" y="3576"/>
                  </a:cubicBezTo>
                  <a:lnTo>
                    <a:pt x="316" y="2848"/>
                  </a:lnTo>
                  <a:cubicBezTo>
                    <a:pt x="293" y="2834"/>
                    <a:pt x="266" y="2831"/>
                    <a:pt x="240" y="2837"/>
                  </a:cubicBezTo>
                  <a:cubicBezTo>
                    <a:pt x="214" y="2844"/>
                    <a:pt x="193" y="2861"/>
                    <a:pt x="179" y="2883"/>
                  </a:cubicBezTo>
                  <a:lnTo>
                    <a:pt x="28" y="3140"/>
                  </a:lnTo>
                  <a:cubicBezTo>
                    <a:pt x="0" y="3187"/>
                    <a:pt x="16" y="3249"/>
                    <a:pt x="64" y="3277"/>
                  </a:cubicBezTo>
                  <a:lnTo>
                    <a:pt x="251" y="3387"/>
                  </a:lnTo>
                  <a:lnTo>
                    <a:pt x="161" y="3541"/>
                  </a:lnTo>
                  <a:cubicBezTo>
                    <a:pt x="133" y="3588"/>
                    <a:pt x="149" y="3650"/>
                    <a:pt x="196" y="3678"/>
                  </a:cubicBezTo>
                  <a:lnTo>
                    <a:pt x="887" y="4084"/>
                  </a:lnTo>
                  <a:cubicBezTo>
                    <a:pt x="902" y="4093"/>
                    <a:pt x="920" y="4098"/>
                    <a:pt x="937" y="4098"/>
                  </a:cubicBezTo>
                  <a:cubicBezTo>
                    <a:pt x="946" y="4098"/>
                    <a:pt x="954" y="4097"/>
                    <a:pt x="963" y="4094"/>
                  </a:cubicBezTo>
                  <a:cubicBezTo>
                    <a:pt x="988" y="4088"/>
                    <a:pt x="1010" y="4071"/>
                    <a:pt x="1024" y="4048"/>
                  </a:cubicBezTo>
                  <a:lnTo>
                    <a:pt x="1114" y="3894"/>
                  </a:lnTo>
                  <a:lnTo>
                    <a:pt x="1216" y="3954"/>
                  </a:lnTo>
                  <a:lnTo>
                    <a:pt x="889" y="4509"/>
                  </a:lnTo>
                  <a:lnTo>
                    <a:pt x="397" y="4509"/>
                  </a:lnTo>
                  <a:cubicBezTo>
                    <a:pt x="207" y="4509"/>
                    <a:pt x="53" y="4663"/>
                    <a:pt x="53" y="4852"/>
                  </a:cubicBezTo>
                  <a:lnTo>
                    <a:pt x="53" y="4992"/>
                  </a:lnTo>
                  <a:cubicBezTo>
                    <a:pt x="53" y="5047"/>
                    <a:pt x="97" y="5092"/>
                    <a:pt x="153" y="5092"/>
                  </a:cubicBezTo>
                  <a:lnTo>
                    <a:pt x="3786" y="5092"/>
                  </a:lnTo>
                  <a:cubicBezTo>
                    <a:pt x="3842" y="5092"/>
                    <a:pt x="3886" y="5047"/>
                    <a:pt x="3886" y="4992"/>
                  </a:cubicBezTo>
                  <a:lnTo>
                    <a:pt x="3886" y="4852"/>
                  </a:lnTo>
                  <a:cubicBezTo>
                    <a:pt x="3886" y="4663"/>
                    <a:pt x="3732" y="4509"/>
                    <a:pt x="3542" y="4509"/>
                  </a:cubicBezTo>
                  <a:close/>
                  <a:moveTo>
                    <a:pt x="2339" y="240"/>
                  </a:moveTo>
                  <a:lnTo>
                    <a:pt x="2850" y="540"/>
                  </a:lnTo>
                  <a:lnTo>
                    <a:pt x="2804" y="619"/>
                  </a:lnTo>
                  <a:lnTo>
                    <a:pt x="2293" y="318"/>
                  </a:lnTo>
                  <a:lnTo>
                    <a:pt x="2339" y="240"/>
                  </a:lnTo>
                  <a:close/>
                  <a:moveTo>
                    <a:pt x="2367" y="594"/>
                  </a:moveTo>
                  <a:lnTo>
                    <a:pt x="2527" y="688"/>
                  </a:lnTo>
                  <a:lnTo>
                    <a:pt x="2374" y="949"/>
                  </a:lnTo>
                  <a:lnTo>
                    <a:pt x="2369" y="945"/>
                  </a:lnTo>
                  <a:lnTo>
                    <a:pt x="2214" y="854"/>
                  </a:lnTo>
                  <a:lnTo>
                    <a:pt x="2367" y="594"/>
                  </a:lnTo>
                  <a:close/>
                  <a:moveTo>
                    <a:pt x="1124" y="2962"/>
                  </a:moveTo>
                  <a:lnTo>
                    <a:pt x="1061" y="2925"/>
                  </a:lnTo>
                  <a:lnTo>
                    <a:pt x="1195" y="2697"/>
                  </a:lnTo>
                  <a:lnTo>
                    <a:pt x="1259" y="2734"/>
                  </a:lnTo>
                  <a:lnTo>
                    <a:pt x="1124" y="2962"/>
                  </a:lnTo>
                  <a:close/>
                  <a:moveTo>
                    <a:pt x="1811" y="2238"/>
                  </a:moveTo>
                  <a:lnTo>
                    <a:pt x="1554" y="2676"/>
                  </a:lnTo>
                  <a:lnTo>
                    <a:pt x="1103" y="2410"/>
                  </a:lnTo>
                  <a:lnTo>
                    <a:pt x="1967" y="941"/>
                  </a:lnTo>
                  <a:lnTo>
                    <a:pt x="2418" y="1206"/>
                  </a:lnTo>
                  <a:lnTo>
                    <a:pt x="2229" y="1528"/>
                  </a:lnTo>
                  <a:cubicBezTo>
                    <a:pt x="2190" y="1516"/>
                    <a:pt x="2150" y="1510"/>
                    <a:pt x="2110" y="1510"/>
                  </a:cubicBezTo>
                  <a:cubicBezTo>
                    <a:pt x="1959" y="1510"/>
                    <a:pt x="1819" y="1590"/>
                    <a:pt x="1743" y="1720"/>
                  </a:cubicBezTo>
                  <a:cubicBezTo>
                    <a:pt x="1642" y="1891"/>
                    <a:pt x="1675" y="2105"/>
                    <a:pt x="1811" y="2238"/>
                  </a:cubicBezTo>
                  <a:close/>
                  <a:moveTo>
                    <a:pt x="1915" y="1821"/>
                  </a:moveTo>
                  <a:cubicBezTo>
                    <a:pt x="1955" y="1753"/>
                    <a:pt x="2030" y="1710"/>
                    <a:pt x="2110" y="1710"/>
                  </a:cubicBezTo>
                  <a:cubicBezTo>
                    <a:pt x="2149" y="1710"/>
                    <a:pt x="2189" y="1721"/>
                    <a:pt x="2223" y="1741"/>
                  </a:cubicBezTo>
                  <a:cubicBezTo>
                    <a:pt x="2330" y="1804"/>
                    <a:pt x="2366" y="1942"/>
                    <a:pt x="2303" y="2049"/>
                  </a:cubicBezTo>
                  <a:cubicBezTo>
                    <a:pt x="2263" y="2118"/>
                    <a:pt x="2188" y="2160"/>
                    <a:pt x="2109" y="2160"/>
                  </a:cubicBezTo>
                  <a:cubicBezTo>
                    <a:pt x="2069" y="2160"/>
                    <a:pt x="2030" y="2150"/>
                    <a:pt x="1995" y="2129"/>
                  </a:cubicBezTo>
                  <a:cubicBezTo>
                    <a:pt x="1888" y="2066"/>
                    <a:pt x="1852" y="1928"/>
                    <a:pt x="1915" y="1821"/>
                  </a:cubicBezTo>
                  <a:close/>
                  <a:moveTo>
                    <a:pt x="902" y="3861"/>
                  </a:moveTo>
                  <a:lnTo>
                    <a:pt x="384" y="3556"/>
                  </a:lnTo>
                  <a:lnTo>
                    <a:pt x="424" y="3488"/>
                  </a:lnTo>
                  <a:lnTo>
                    <a:pt x="942" y="3793"/>
                  </a:lnTo>
                  <a:lnTo>
                    <a:pt x="902" y="3861"/>
                  </a:lnTo>
                  <a:close/>
                  <a:moveTo>
                    <a:pt x="251" y="3155"/>
                  </a:moveTo>
                  <a:lnTo>
                    <a:pt x="301" y="3071"/>
                  </a:lnTo>
                  <a:lnTo>
                    <a:pt x="1366" y="3698"/>
                  </a:lnTo>
                  <a:lnTo>
                    <a:pt x="1317" y="3782"/>
                  </a:lnTo>
                  <a:lnTo>
                    <a:pt x="251" y="3155"/>
                  </a:lnTo>
                  <a:close/>
                  <a:moveTo>
                    <a:pt x="1463" y="3927"/>
                  </a:moveTo>
                  <a:lnTo>
                    <a:pt x="1718" y="4077"/>
                  </a:lnTo>
                  <a:cubicBezTo>
                    <a:pt x="1734" y="4086"/>
                    <a:pt x="1751" y="4091"/>
                    <a:pt x="1769" y="4091"/>
                  </a:cubicBezTo>
                  <a:cubicBezTo>
                    <a:pt x="1777" y="4091"/>
                    <a:pt x="1786" y="4090"/>
                    <a:pt x="1794" y="4088"/>
                  </a:cubicBezTo>
                  <a:cubicBezTo>
                    <a:pt x="1820" y="4081"/>
                    <a:pt x="1842" y="4065"/>
                    <a:pt x="1855" y="4042"/>
                  </a:cubicBezTo>
                  <a:lnTo>
                    <a:pt x="2336" y="3225"/>
                  </a:lnTo>
                  <a:cubicBezTo>
                    <a:pt x="2400" y="3116"/>
                    <a:pt x="2418" y="2989"/>
                    <a:pt x="2386" y="2867"/>
                  </a:cubicBezTo>
                  <a:cubicBezTo>
                    <a:pt x="2354" y="2745"/>
                    <a:pt x="2277" y="2643"/>
                    <a:pt x="2168" y="2579"/>
                  </a:cubicBezTo>
                  <a:lnTo>
                    <a:pt x="1927" y="2437"/>
                  </a:lnTo>
                  <a:lnTo>
                    <a:pt x="1983" y="2341"/>
                  </a:lnTo>
                  <a:cubicBezTo>
                    <a:pt x="2024" y="2354"/>
                    <a:pt x="2066" y="2360"/>
                    <a:pt x="2109" y="2360"/>
                  </a:cubicBezTo>
                  <a:cubicBezTo>
                    <a:pt x="2259" y="2360"/>
                    <a:pt x="2400" y="2280"/>
                    <a:pt x="2476" y="2151"/>
                  </a:cubicBezTo>
                  <a:cubicBezTo>
                    <a:pt x="2578" y="1977"/>
                    <a:pt x="2542" y="1761"/>
                    <a:pt x="2402" y="1628"/>
                  </a:cubicBezTo>
                  <a:lnTo>
                    <a:pt x="2478" y="1500"/>
                  </a:lnTo>
                  <a:cubicBezTo>
                    <a:pt x="2478" y="1500"/>
                    <a:pt x="2772" y="1701"/>
                    <a:pt x="2776" y="1704"/>
                  </a:cubicBezTo>
                  <a:cubicBezTo>
                    <a:pt x="2837" y="1747"/>
                    <a:pt x="2981" y="1848"/>
                    <a:pt x="2981" y="2197"/>
                  </a:cubicBezTo>
                  <a:cubicBezTo>
                    <a:pt x="2981" y="2198"/>
                    <a:pt x="2981" y="2199"/>
                    <a:pt x="2981" y="2200"/>
                  </a:cubicBezTo>
                  <a:lnTo>
                    <a:pt x="3060" y="4509"/>
                  </a:lnTo>
                  <a:lnTo>
                    <a:pt x="1121" y="4509"/>
                  </a:lnTo>
                  <a:lnTo>
                    <a:pt x="1463" y="3927"/>
                  </a:lnTo>
                  <a:close/>
                  <a:moveTo>
                    <a:pt x="3686" y="4892"/>
                  </a:moveTo>
                  <a:lnTo>
                    <a:pt x="253" y="4892"/>
                  </a:lnTo>
                  <a:lnTo>
                    <a:pt x="253" y="4852"/>
                  </a:lnTo>
                  <a:cubicBezTo>
                    <a:pt x="253" y="4773"/>
                    <a:pt x="317" y="4709"/>
                    <a:pt x="397" y="4709"/>
                  </a:cubicBezTo>
                  <a:lnTo>
                    <a:pt x="3542" y="4709"/>
                  </a:lnTo>
                  <a:cubicBezTo>
                    <a:pt x="3622" y="4709"/>
                    <a:pt x="3686" y="4773"/>
                    <a:pt x="3686" y="4852"/>
                  </a:cubicBezTo>
                  <a:lnTo>
                    <a:pt x="3686" y="48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52" name="椭圆 5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E8402-7BC9-29BE-A1F1-D4AAA8E2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用与门、或门、非门实现常见运算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8B5E2B-6249-44D5-0014-36D643B1F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7" y="1087073"/>
            <a:ext cx="6073961" cy="17447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5AD92D-55AA-DD6B-9603-63222949A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5" y="3802539"/>
            <a:ext cx="6684645" cy="2063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61E731-14D5-0F98-6277-E73531BBA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568" y="924732"/>
            <a:ext cx="2051853" cy="27486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82B7B1-E3AC-C61F-F68F-69B1AD65E93A}"/>
              </a:ext>
            </a:extLst>
          </p:cNvPr>
          <p:cNvSpPr txBox="1"/>
          <p:nvPr/>
        </p:nvSpPr>
        <p:spPr>
          <a:xfrm>
            <a:off x="2770619" y="5770927"/>
            <a:ext cx="2661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全加器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的数字电路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F96E06-5E4E-3B74-A06A-D3281FC24C5B}"/>
              </a:ext>
            </a:extLst>
          </p:cNvPr>
          <p:cNvSpPr txBox="1"/>
          <p:nvPr/>
        </p:nvSpPr>
        <p:spPr>
          <a:xfrm>
            <a:off x="8146467" y="3698043"/>
            <a:ext cx="3218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全加器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Verilog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程序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5F4120-F2B3-3FD5-6E26-24DF823A9D1A}"/>
              </a:ext>
            </a:extLst>
          </p:cNvPr>
          <p:cNvSpPr txBox="1"/>
          <p:nvPr/>
        </p:nvSpPr>
        <p:spPr>
          <a:xfrm>
            <a:off x="963369" y="2917052"/>
            <a:ext cx="6276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数字电路常见的门（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逻辑运算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直接实现）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5CF2A04-8E96-45F2-14B8-181A0B594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93" y="4478103"/>
            <a:ext cx="2308803" cy="13013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C8547C-5B94-59FB-A403-B0E1B84F24FE}"/>
              </a:ext>
            </a:extLst>
          </p:cNvPr>
          <p:cNvSpPr txBox="1"/>
          <p:nvPr/>
        </p:nvSpPr>
        <p:spPr>
          <a:xfrm>
            <a:off x="8424627" y="5770927"/>
            <a:ext cx="2661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半加器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的数字电路</a:t>
            </a:r>
          </a:p>
        </p:txBody>
      </p:sp>
    </p:spTree>
    <p:extLst>
      <p:ext uri="{BB962C8B-B14F-4D97-AF65-F5344CB8AC3E}">
        <p14:creationId xmlns:p14="http://schemas.microsoft.com/office/powerpoint/2010/main" val="193026927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569EA-74B0-AB05-7C51-E42220DD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用与门、或门、非门实现常见运算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64D9A1-3003-B3D2-6914-9AE0EE2D24BD}"/>
              </a:ext>
            </a:extLst>
          </p:cNvPr>
          <p:cNvSpPr txBox="1"/>
          <p:nvPr/>
        </p:nvSpPr>
        <p:spPr>
          <a:xfrm>
            <a:off x="4997139" y="5752441"/>
            <a:ext cx="6276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乘法器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的数字电路（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FA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和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HA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分别是全加器、半加器）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705470-85C4-32FB-CFEA-4C91007D5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529" y="1753518"/>
            <a:ext cx="7323455" cy="39170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AC7E4A-5A1E-0691-9C26-672148F2C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8" y="1028699"/>
            <a:ext cx="5276850" cy="24003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DDF0FCD-C005-BEC2-D6B1-36AE6609C478}"/>
              </a:ext>
            </a:extLst>
          </p:cNvPr>
          <p:cNvSpPr txBox="1"/>
          <p:nvPr/>
        </p:nvSpPr>
        <p:spPr>
          <a:xfrm>
            <a:off x="1365033" y="3487055"/>
            <a:ext cx="322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4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比特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×4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比特乘法原理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FD7E39A-D195-32F5-4DEC-25F9F48360CB}"/>
              </a:ext>
            </a:extLst>
          </p:cNvPr>
          <p:cNvGrpSpPr/>
          <p:nvPr/>
        </p:nvGrpSpPr>
        <p:grpSpPr>
          <a:xfrm>
            <a:off x="7813783" y="906102"/>
            <a:ext cx="3542770" cy="864641"/>
            <a:chOff x="7813783" y="913359"/>
            <a:chExt cx="3542770" cy="86464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6C469FC-5CAA-38FF-1639-3BB2FA3CF1AD}"/>
                </a:ext>
              </a:extLst>
            </p:cNvPr>
            <p:cNvSpPr txBox="1"/>
            <p:nvPr/>
          </p:nvSpPr>
          <p:spPr>
            <a:xfrm>
              <a:off x="7813783" y="913359"/>
              <a:ext cx="35427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注：</a:t>
              </a:r>
              <a:r>
                <a:rPr lang="en-US" altLang="zh-CN" sz="2000" b="1" dirty="0" err="1">
                  <a:solidFill>
                    <a:schemeClr val="accent1"/>
                  </a:solidFill>
                  <a:latin typeface="+mn-ea"/>
                  <a:ea typeface="+mn-ea"/>
                </a:rPr>
                <a:t>a</a:t>
              </a:r>
              <a:r>
                <a:rPr lang="en-US" altLang="zh-CN" sz="2000" b="1" baseline="-25000" dirty="0" err="1">
                  <a:solidFill>
                    <a:schemeClr val="accent1"/>
                  </a:solidFill>
                  <a:latin typeface="+mn-ea"/>
                  <a:ea typeface="+mn-ea"/>
                </a:rPr>
                <a:t>i</a:t>
              </a:r>
              <a:r>
                <a:rPr lang="en-US" altLang="zh-CN" sz="2000" b="1" dirty="0" err="1">
                  <a:solidFill>
                    <a:schemeClr val="accent1"/>
                  </a:solidFill>
                  <a:latin typeface="+mn-ea"/>
                  <a:ea typeface="+mn-ea"/>
                </a:rPr>
                <a:t>b</a:t>
              </a:r>
              <a:r>
                <a:rPr lang="en-US" altLang="zh-CN" sz="2000" b="1" baseline="-25000" dirty="0" err="1">
                  <a:solidFill>
                    <a:schemeClr val="accent1"/>
                  </a:solidFill>
                  <a:latin typeface="+mn-ea"/>
                  <a:ea typeface="+mn-ea"/>
                </a:rPr>
                <a:t>j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为单比特“与”运算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DD4753FE-323E-31AE-74F6-F1A654619E67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9499600" y="1313469"/>
              <a:ext cx="85568" cy="464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8698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79FD1-EE04-D55B-1C0C-76BE9365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用与门、或门、非门实现二选一选择器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2773D0-DFFF-DEDE-7407-10AF2A18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67" y="2874522"/>
            <a:ext cx="7553122" cy="29015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EC3227-419D-DB45-60CD-10D40CF5BF36}"/>
              </a:ext>
            </a:extLst>
          </p:cNvPr>
          <p:cNvSpPr txBox="1"/>
          <p:nvPr/>
        </p:nvSpPr>
        <p:spPr>
          <a:xfrm>
            <a:off x="541337" y="1130246"/>
            <a:ext cx="5127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二选一选择器：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当 </a:t>
            </a:r>
            <a:r>
              <a:rPr lang="en-US" altLang="zh-CN" sz="2000" dirty="0">
                <a:latin typeface="+mn-ea"/>
                <a:ea typeface="+mn-ea"/>
              </a:rPr>
              <a:t>SELECTION = 0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en-US" altLang="zh-CN" sz="2000" dirty="0">
                <a:latin typeface="+mn-ea"/>
                <a:ea typeface="+mn-ea"/>
              </a:rPr>
              <a:t>Y = SIGNAL_1</a:t>
            </a: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当 </a:t>
            </a:r>
            <a:r>
              <a:rPr lang="en-US" altLang="zh-CN" sz="2000" dirty="0">
                <a:latin typeface="+mn-ea"/>
                <a:ea typeface="+mn-ea"/>
              </a:rPr>
              <a:t>SELECTION = 1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en-US" altLang="zh-CN" sz="2000" dirty="0">
                <a:latin typeface="+mn-ea"/>
                <a:ea typeface="+mn-ea"/>
              </a:rPr>
              <a:t>Y = SIGNAL_2</a:t>
            </a:r>
            <a:r>
              <a:rPr lang="zh-CN" altLang="en-US" sz="2000" dirty="0">
                <a:latin typeface="+mn-ea"/>
                <a:ea typeface="+mn-ea"/>
              </a:rPr>
              <a:t> 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B02A4F4-7AFE-6B22-C6BF-A90E11DF04A9}"/>
              </a:ext>
            </a:extLst>
          </p:cNvPr>
          <p:cNvGrpSpPr/>
          <p:nvPr/>
        </p:nvGrpSpPr>
        <p:grpSpPr>
          <a:xfrm>
            <a:off x="7885047" y="1091979"/>
            <a:ext cx="3765616" cy="2092386"/>
            <a:chOff x="6550639" y="1089922"/>
            <a:chExt cx="3765616" cy="2092386"/>
          </a:xfrm>
        </p:grpSpPr>
        <p:sp>
          <p:nvSpPr>
            <p:cNvPr id="11" name="流程图: 手动操作 10">
              <a:extLst>
                <a:ext uri="{FF2B5EF4-FFF2-40B4-BE49-F238E27FC236}">
                  <a16:creationId xmlns:a16="http://schemas.microsoft.com/office/drawing/2014/main" id="{33925DE1-EA38-80C7-850E-FFD7693E888C}"/>
                </a:ext>
              </a:extLst>
            </p:cNvPr>
            <p:cNvSpPr/>
            <p:nvPr/>
          </p:nvSpPr>
          <p:spPr>
            <a:xfrm rot="16200000">
              <a:off x="8141330" y="1669821"/>
              <a:ext cx="1507322" cy="347524"/>
            </a:xfrm>
            <a:prstGeom prst="flowChartManualOperation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39D3969-B61B-3E57-4704-ACDA5E75B494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884756" y="1485345"/>
              <a:ext cx="836473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2B6E496-5387-A041-B66A-3023480296F5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884756" y="2241494"/>
              <a:ext cx="8364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2A4172F-D1D6-E3BB-C319-40296879DFF2}"/>
                </a:ext>
              </a:extLst>
            </p:cNvPr>
            <p:cNvCxnSpPr>
              <a:cxnSpLocks/>
              <a:stCxn id="11" idx="1"/>
              <a:endCxn id="21" idx="3"/>
            </p:cNvCxnSpPr>
            <p:nvPr/>
          </p:nvCxnSpPr>
          <p:spPr>
            <a:xfrm rot="5400000">
              <a:off x="8152692" y="2255343"/>
              <a:ext cx="551130" cy="93346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8576A65-BBC7-8717-974F-46810EE914FE}"/>
                </a:ext>
              </a:extLst>
            </p:cNvPr>
            <p:cNvCxnSpPr/>
            <p:nvPr/>
          </p:nvCxnSpPr>
          <p:spPr>
            <a:xfrm>
              <a:off x="9068753" y="1839978"/>
              <a:ext cx="8564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3E5C61C-0984-F903-BCC7-F87D5DBE2253}"/>
                </a:ext>
              </a:extLst>
            </p:cNvPr>
            <p:cNvSpPr txBox="1"/>
            <p:nvPr/>
          </p:nvSpPr>
          <p:spPr>
            <a:xfrm>
              <a:off x="6627406" y="1300680"/>
              <a:ext cx="1257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dirty="0">
                  <a:latin typeface="+mn-ea"/>
                  <a:ea typeface="+mn-ea"/>
                </a:rPr>
                <a:t>SIGNAL_1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4C97035-A4D3-21B0-2545-4441316C257C}"/>
                </a:ext>
              </a:extLst>
            </p:cNvPr>
            <p:cNvSpPr txBox="1"/>
            <p:nvPr/>
          </p:nvSpPr>
          <p:spPr>
            <a:xfrm>
              <a:off x="6627406" y="2056828"/>
              <a:ext cx="1257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dirty="0">
                  <a:latin typeface="+mn-ea"/>
                  <a:ea typeface="+mn-ea"/>
                </a:rPr>
                <a:t>SIGNAL_2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F3690ED-C1E8-3E51-DDDF-D3A4814787DB}"/>
                </a:ext>
              </a:extLst>
            </p:cNvPr>
            <p:cNvSpPr txBox="1"/>
            <p:nvPr/>
          </p:nvSpPr>
          <p:spPr>
            <a:xfrm>
              <a:off x="6550639" y="2812976"/>
              <a:ext cx="14108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dirty="0">
                  <a:latin typeface="+mn-ea"/>
                  <a:ea typeface="+mn-ea"/>
                </a:rPr>
                <a:t>SELECTION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2FA0AB0-E8E6-C4D6-F29C-17649C670730}"/>
                </a:ext>
              </a:extLst>
            </p:cNvPr>
            <p:cNvSpPr txBox="1"/>
            <p:nvPr/>
          </p:nvSpPr>
          <p:spPr>
            <a:xfrm>
              <a:off x="9916103" y="1655312"/>
              <a:ext cx="4001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+mn-ea"/>
                  <a:ea typeface="+mn-ea"/>
                </a:rPr>
                <a:t>Y</a:t>
              </a:r>
              <a:endParaRPr lang="zh-CN" altLang="en-US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00AA96DB-75C9-345A-4ED5-482F0CBCE2DA}"/>
              </a:ext>
            </a:extLst>
          </p:cNvPr>
          <p:cNvSpPr txBox="1"/>
          <p:nvPr/>
        </p:nvSpPr>
        <p:spPr>
          <a:xfrm>
            <a:off x="8853664" y="3205559"/>
            <a:ext cx="1818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选择器电路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8B163A3-7A87-7A60-36C1-8FC034A85598}"/>
              </a:ext>
            </a:extLst>
          </p:cNvPr>
          <p:cNvSpPr txBox="1"/>
          <p:nvPr/>
        </p:nvSpPr>
        <p:spPr>
          <a:xfrm>
            <a:off x="2456214" y="5796793"/>
            <a:ext cx="4715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二选一选择器的数字电路设计原理</a:t>
            </a:r>
          </a:p>
        </p:txBody>
      </p:sp>
    </p:spTree>
    <p:extLst>
      <p:ext uri="{BB962C8B-B14F-4D97-AF65-F5344CB8AC3E}">
        <p14:creationId xmlns:p14="http://schemas.microsoft.com/office/powerpoint/2010/main" val="307937524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6EC61-F9D3-4585-E1B0-C199DED1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组合电路的模块化设计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613AA2-9327-206C-678F-A429C0FB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77" y="3803192"/>
            <a:ext cx="4105098" cy="23160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BDF8A41-E221-5175-8FAD-CD30A0EC5B67}"/>
              </a:ext>
            </a:extLst>
          </p:cNvPr>
          <p:cNvSpPr txBox="1"/>
          <p:nvPr/>
        </p:nvSpPr>
        <p:spPr>
          <a:xfrm>
            <a:off x="6523791" y="1197191"/>
            <a:ext cx="509695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自顶向下</a:t>
            </a:r>
            <a:r>
              <a:rPr lang="zh-CN" altLang="en-US" sz="2000" dirty="0">
                <a:latin typeface="+mn-ea"/>
                <a:ea typeface="+mn-ea"/>
              </a:rPr>
              <a:t>设计：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先定义顶层功能块，进而分析需要哪些构成顶层模块的必要的子模块，然后进一步对各个子模块进行分解，直至达到无法进一步分解的底层功能块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示例：</a:t>
            </a:r>
            <a:r>
              <a:rPr lang="en-US" altLang="zh-CN" sz="2000" dirty="0">
                <a:latin typeface="+mn-ea"/>
                <a:ea typeface="+mn-ea"/>
              </a:rPr>
              <a:t>CPU</a:t>
            </a:r>
            <a:r>
              <a:rPr lang="zh-CN" altLang="en-US" sz="2000" dirty="0">
                <a:latin typeface="+mn-ea"/>
                <a:ea typeface="+mn-ea"/>
              </a:rPr>
              <a:t>设计时先考虑分为运算器、控制器、寄存器、时钟等模块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自底向上</a:t>
            </a:r>
            <a:r>
              <a:rPr lang="zh-CN" altLang="en-US" sz="2000" dirty="0">
                <a:latin typeface="+mn-ea"/>
                <a:ea typeface="+mn-ea"/>
              </a:rPr>
              <a:t>设计：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先对现有功能块进行分析，然后使用这些模块来搭建规模大一些的功能块，如此继续直至顶层模块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示例：初学者具体实现某个电路时一般按自底向上设计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19ACC0-F692-58EB-D790-92420976AEB9}"/>
              </a:ext>
            </a:extLst>
          </p:cNvPr>
          <p:cNvSpPr txBox="1"/>
          <p:nvPr/>
        </p:nvSpPr>
        <p:spPr>
          <a:xfrm>
            <a:off x="571258" y="1197191"/>
            <a:ext cx="53059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Verilog</a:t>
            </a:r>
            <a:r>
              <a:rPr lang="zh-CN" altLang="en-US" sz="2000" dirty="0">
                <a:latin typeface="+mn-ea"/>
                <a:ea typeface="+mn-ea"/>
              </a:rPr>
              <a:t>使用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模块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module</a:t>
            </a:r>
            <a:r>
              <a:rPr lang="zh-CN" altLang="en-US" sz="2000" dirty="0">
                <a:latin typeface="+mn-ea"/>
                <a:ea typeface="+mn-ea"/>
              </a:rPr>
              <a:t>）的概念来代表一个基本的功能块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一个模块可以是一个元件，也可以是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低层次模块的组合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模块通过输入输出接口被高层模块调用，隐藏内部实现细节。这样设计者可以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方便地修改某个模块</a:t>
            </a:r>
            <a:r>
              <a:rPr lang="zh-CN" altLang="en-US" sz="2000" dirty="0">
                <a:latin typeface="+mn-ea"/>
                <a:ea typeface="+mn-ea"/>
              </a:rPr>
              <a:t>，而不影响其他部分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D8AED0-FD59-78D8-BF87-1FC47658E9F7}"/>
              </a:ext>
            </a:extLst>
          </p:cNvPr>
          <p:cNvSpPr txBox="1"/>
          <p:nvPr/>
        </p:nvSpPr>
        <p:spPr>
          <a:xfrm>
            <a:off x="4196889" y="6363883"/>
            <a:ext cx="634019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通常用数据总线、地址总线和控制总线实现模块间通信</a:t>
            </a:r>
          </a:p>
        </p:txBody>
      </p:sp>
    </p:spTree>
    <p:extLst>
      <p:ext uri="{BB962C8B-B14F-4D97-AF65-F5344CB8AC3E}">
        <p14:creationId xmlns:p14="http://schemas.microsoft.com/office/powerpoint/2010/main" val="302640292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5F6BD-2C46-C323-E944-816BCDCA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用组合电路实现</a:t>
            </a:r>
            <a:r>
              <a:rPr lang="en-US" altLang="zh-CN" dirty="0"/>
              <a:t>AES</a:t>
            </a:r>
            <a:r>
              <a:rPr lang="zh-CN" altLang="en-US" dirty="0"/>
              <a:t>算法的一轮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8D13E3-8FA8-B109-58F2-D6E864CDB43F}"/>
              </a:ext>
            </a:extLst>
          </p:cNvPr>
          <p:cNvGrpSpPr/>
          <p:nvPr/>
        </p:nvGrpSpPr>
        <p:grpSpPr>
          <a:xfrm>
            <a:off x="9638071" y="1577154"/>
            <a:ext cx="2403987" cy="612981"/>
            <a:chOff x="9638071" y="1577154"/>
            <a:chExt cx="2403987" cy="61298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3CA2491-F234-ECF0-FA7A-C0AE09FC35E3}"/>
                </a:ext>
              </a:extLst>
            </p:cNvPr>
            <p:cNvSpPr txBox="1"/>
            <p:nvPr/>
          </p:nvSpPr>
          <p:spPr>
            <a:xfrm>
              <a:off x="10322811" y="1577154"/>
              <a:ext cx="1719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SB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：选择器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B4AE90E3-7E19-5B82-3F4F-A3E91C8B6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8071" y="1895168"/>
              <a:ext cx="70054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947CFB0-747C-3ADF-3E72-07775A803560}"/>
              </a:ext>
            </a:extLst>
          </p:cNvPr>
          <p:cNvGrpSpPr/>
          <p:nvPr/>
        </p:nvGrpSpPr>
        <p:grpSpPr>
          <a:xfrm>
            <a:off x="9638071" y="2412930"/>
            <a:ext cx="2403987" cy="612981"/>
            <a:chOff x="9638071" y="2412930"/>
            <a:chExt cx="2403987" cy="61298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81341F8-C852-6156-566B-646C823AC9E4}"/>
                </a:ext>
              </a:extLst>
            </p:cNvPr>
            <p:cNvSpPr txBox="1"/>
            <p:nvPr/>
          </p:nvSpPr>
          <p:spPr>
            <a:xfrm>
              <a:off x="10322811" y="2412930"/>
              <a:ext cx="1719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SR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：拉线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6C0C5DC-B405-9273-FD4F-DB227ECDB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8071" y="2730944"/>
              <a:ext cx="70054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020332E-522D-A55A-8F73-D066700739CB}"/>
              </a:ext>
            </a:extLst>
          </p:cNvPr>
          <p:cNvGrpSpPr/>
          <p:nvPr/>
        </p:nvGrpSpPr>
        <p:grpSpPr>
          <a:xfrm>
            <a:off x="9638071" y="3316272"/>
            <a:ext cx="2625213" cy="612981"/>
            <a:chOff x="9638071" y="3316272"/>
            <a:chExt cx="2625213" cy="61298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070070-BB43-0F50-E81D-616744C006B2}"/>
                </a:ext>
              </a:extLst>
            </p:cNvPr>
            <p:cNvSpPr txBox="1"/>
            <p:nvPr/>
          </p:nvSpPr>
          <p:spPr>
            <a:xfrm>
              <a:off x="10322811" y="3316272"/>
              <a:ext cx="194047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MC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：直接计算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04001DE-4A87-C983-2914-985EC9F25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8071" y="3634286"/>
              <a:ext cx="70054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B9DC758-57CB-9189-D86F-8E8FCFAF6B6B}"/>
              </a:ext>
            </a:extLst>
          </p:cNvPr>
          <p:cNvGrpSpPr/>
          <p:nvPr/>
        </p:nvGrpSpPr>
        <p:grpSpPr>
          <a:xfrm>
            <a:off x="9638071" y="4026750"/>
            <a:ext cx="2553929" cy="612981"/>
            <a:chOff x="9638071" y="4026750"/>
            <a:chExt cx="2553929" cy="61298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798ACC5-FE54-7043-6571-AE0FF92CFB0D}"/>
                </a:ext>
              </a:extLst>
            </p:cNvPr>
            <p:cNvSpPr txBox="1"/>
            <p:nvPr/>
          </p:nvSpPr>
          <p:spPr>
            <a:xfrm>
              <a:off x="10322811" y="4026750"/>
              <a:ext cx="186918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AK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：直接计算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3464B8C-962D-90FC-C0CC-D7084D710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8071" y="4344764"/>
              <a:ext cx="70054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B963F428-9292-26C2-1006-4F142EAC1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12" y="1182580"/>
            <a:ext cx="8341977" cy="472881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5D7F137-5FB7-ED4E-9A49-5E3795E9022D}"/>
              </a:ext>
            </a:extLst>
          </p:cNvPr>
          <p:cNvSpPr txBox="1"/>
          <p:nvPr/>
        </p:nvSpPr>
        <p:spPr>
          <a:xfrm>
            <a:off x="3080654" y="6347166"/>
            <a:ext cx="8353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数字电路如何实现循环？如利用同一套电路实现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10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轮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、或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16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个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盒</a:t>
            </a:r>
          </a:p>
        </p:txBody>
      </p:sp>
    </p:spTree>
    <p:extLst>
      <p:ext uri="{BB962C8B-B14F-4D97-AF65-F5344CB8AC3E}">
        <p14:creationId xmlns:p14="http://schemas.microsoft.com/office/powerpoint/2010/main" val="7272287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547219" y="1183043"/>
            <a:ext cx="4190733" cy="4954232"/>
            <a:chOff x="6909170" y="1354493"/>
            <a:chExt cx="4190733" cy="4954232"/>
          </a:xfrm>
        </p:grpSpPr>
        <p:grpSp>
          <p:nvGrpSpPr>
            <p:cNvPr id="26" name="组合 25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8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时序逻辑电路设计</a:t>
              </a:r>
            </a:p>
          </p:txBody>
        </p: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8294905" y="1354493"/>
              <a:ext cx="1419262" cy="1416441"/>
            </a:xfrm>
            <a:custGeom>
              <a:avLst/>
              <a:gdLst>
                <a:gd name="connsiteX0" fmla="*/ 19029 w 579692"/>
                <a:gd name="connsiteY0" fmla="*/ 524265 h 578540"/>
                <a:gd name="connsiteX1" fmla="*/ 63202 w 579692"/>
                <a:gd name="connsiteY1" fmla="*/ 560901 h 578540"/>
                <a:gd name="connsiteX2" fmla="*/ 516490 w 579692"/>
                <a:gd name="connsiteY2" fmla="*/ 560901 h 578540"/>
                <a:gd name="connsiteX3" fmla="*/ 560663 w 579692"/>
                <a:gd name="connsiteY3" fmla="*/ 524265 h 578540"/>
                <a:gd name="connsiteX4" fmla="*/ 543674 w 579692"/>
                <a:gd name="connsiteY4" fmla="*/ 524265 h 578540"/>
                <a:gd name="connsiteX5" fmla="*/ 36018 w 579692"/>
                <a:gd name="connsiteY5" fmla="*/ 524265 h 578540"/>
                <a:gd name="connsiteX6" fmla="*/ 371701 w 579692"/>
                <a:gd name="connsiteY6" fmla="*/ 434026 h 578540"/>
                <a:gd name="connsiteX7" fmla="*/ 480441 w 579692"/>
                <a:gd name="connsiteY7" fmla="*/ 434026 h 578540"/>
                <a:gd name="connsiteX8" fmla="*/ 480441 w 579692"/>
                <a:gd name="connsiteY8" fmla="*/ 452349 h 578540"/>
                <a:gd name="connsiteX9" fmla="*/ 371701 w 579692"/>
                <a:gd name="connsiteY9" fmla="*/ 452349 h 578540"/>
                <a:gd name="connsiteX10" fmla="*/ 371701 w 579692"/>
                <a:gd name="connsiteY10" fmla="*/ 398143 h 578540"/>
                <a:gd name="connsiteX11" fmla="*/ 480441 w 579692"/>
                <a:gd name="connsiteY11" fmla="*/ 398143 h 578540"/>
                <a:gd name="connsiteX12" fmla="*/ 480441 w 579692"/>
                <a:gd name="connsiteY12" fmla="*/ 415703 h 578540"/>
                <a:gd name="connsiteX13" fmla="*/ 371701 w 579692"/>
                <a:gd name="connsiteY13" fmla="*/ 415703 h 578540"/>
                <a:gd name="connsiteX14" fmla="*/ 371701 w 579692"/>
                <a:gd name="connsiteY14" fmla="*/ 361496 h 578540"/>
                <a:gd name="connsiteX15" fmla="*/ 480441 w 579692"/>
                <a:gd name="connsiteY15" fmla="*/ 361496 h 578540"/>
                <a:gd name="connsiteX16" fmla="*/ 480441 w 579692"/>
                <a:gd name="connsiteY16" fmla="*/ 379819 h 578540"/>
                <a:gd name="connsiteX17" fmla="*/ 371701 w 579692"/>
                <a:gd name="connsiteY17" fmla="*/ 379819 h 578540"/>
                <a:gd name="connsiteX18" fmla="*/ 217486 w 579692"/>
                <a:gd name="connsiteY18" fmla="*/ 358064 h 578540"/>
                <a:gd name="connsiteX19" fmla="*/ 217486 w 579692"/>
                <a:gd name="connsiteY19" fmla="*/ 383144 h 578540"/>
                <a:gd name="connsiteX20" fmla="*/ 242605 w 579692"/>
                <a:gd name="connsiteY20" fmla="*/ 370943 h 578540"/>
                <a:gd name="connsiteX21" fmla="*/ 203909 w 579692"/>
                <a:gd name="connsiteY21" fmla="*/ 335695 h 578540"/>
                <a:gd name="connsiteX22" fmla="*/ 212734 w 579692"/>
                <a:gd name="connsiteY22" fmla="*/ 335695 h 578540"/>
                <a:gd name="connsiteX23" fmla="*/ 267044 w 579692"/>
                <a:gd name="connsiteY23" fmla="*/ 362809 h 578540"/>
                <a:gd name="connsiteX24" fmla="*/ 271796 w 579692"/>
                <a:gd name="connsiteY24" fmla="*/ 370943 h 578540"/>
                <a:gd name="connsiteX25" fmla="*/ 267044 w 579692"/>
                <a:gd name="connsiteY25" fmla="*/ 379077 h 578540"/>
                <a:gd name="connsiteX26" fmla="*/ 212734 w 579692"/>
                <a:gd name="connsiteY26" fmla="*/ 406191 h 578540"/>
                <a:gd name="connsiteX27" fmla="*/ 208661 w 579692"/>
                <a:gd name="connsiteY27" fmla="*/ 406869 h 578540"/>
                <a:gd name="connsiteX28" fmla="*/ 203909 w 579692"/>
                <a:gd name="connsiteY28" fmla="*/ 405513 h 578540"/>
                <a:gd name="connsiteX29" fmla="*/ 199157 w 579692"/>
                <a:gd name="connsiteY29" fmla="*/ 398057 h 578540"/>
                <a:gd name="connsiteX30" fmla="*/ 199157 w 579692"/>
                <a:gd name="connsiteY30" fmla="*/ 343829 h 578540"/>
                <a:gd name="connsiteX31" fmla="*/ 203909 w 579692"/>
                <a:gd name="connsiteY31" fmla="*/ 335695 h 578540"/>
                <a:gd name="connsiteX32" fmla="*/ 462118 w 579692"/>
                <a:gd name="connsiteY32" fmla="*/ 325504 h 578540"/>
                <a:gd name="connsiteX33" fmla="*/ 480441 w 579692"/>
                <a:gd name="connsiteY33" fmla="*/ 325504 h 578540"/>
                <a:gd name="connsiteX34" fmla="*/ 480441 w 579692"/>
                <a:gd name="connsiteY34" fmla="*/ 343827 h 578540"/>
                <a:gd name="connsiteX35" fmla="*/ 462118 w 579692"/>
                <a:gd name="connsiteY35" fmla="*/ 343827 h 578540"/>
                <a:gd name="connsiteX36" fmla="*/ 426125 w 579692"/>
                <a:gd name="connsiteY36" fmla="*/ 325504 h 578540"/>
                <a:gd name="connsiteX37" fmla="*/ 443794 w 579692"/>
                <a:gd name="connsiteY37" fmla="*/ 325504 h 578540"/>
                <a:gd name="connsiteX38" fmla="*/ 443794 w 579692"/>
                <a:gd name="connsiteY38" fmla="*/ 343827 h 578540"/>
                <a:gd name="connsiteX39" fmla="*/ 426125 w 579692"/>
                <a:gd name="connsiteY39" fmla="*/ 343827 h 578540"/>
                <a:gd name="connsiteX40" fmla="*/ 371701 w 579692"/>
                <a:gd name="connsiteY40" fmla="*/ 325504 h 578540"/>
                <a:gd name="connsiteX41" fmla="*/ 407693 w 579692"/>
                <a:gd name="connsiteY41" fmla="*/ 325504 h 578540"/>
                <a:gd name="connsiteX42" fmla="*/ 407693 w 579692"/>
                <a:gd name="connsiteY42" fmla="*/ 343827 h 578540"/>
                <a:gd name="connsiteX43" fmla="*/ 371701 w 579692"/>
                <a:gd name="connsiteY43" fmla="*/ 343827 h 578540"/>
                <a:gd name="connsiteX44" fmla="*/ 127088 w 579692"/>
                <a:gd name="connsiteY44" fmla="*/ 307153 h 578540"/>
                <a:gd name="connsiteX45" fmla="*/ 127088 w 579692"/>
                <a:gd name="connsiteY45" fmla="*/ 434030 h 578540"/>
                <a:gd name="connsiteX46" fmla="*/ 335030 w 579692"/>
                <a:gd name="connsiteY46" fmla="*/ 434030 h 578540"/>
                <a:gd name="connsiteX47" fmla="*/ 335030 w 579692"/>
                <a:gd name="connsiteY47" fmla="*/ 307153 h 578540"/>
                <a:gd name="connsiteX48" fmla="*/ 117574 w 579692"/>
                <a:gd name="connsiteY48" fmla="*/ 289512 h 578540"/>
                <a:gd name="connsiteX49" fmla="*/ 344544 w 579692"/>
                <a:gd name="connsiteY49" fmla="*/ 289512 h 578540"/>
                <a:gd name="connsiteX50" fmla="*/ 353378 w 579692"/>
                <a:gd name="connsiteY50" fmla="*/ 298332 h 578540"/>
                <a:gd name="connsiteX51" fmla="*/ 353378 w 579692"/>
                <a:gd name="connsiteY51" fmla="*/ 442850 h 578540"/>
                <a:gd name="connsiteX52" fmla="*/ 344544 w 579692"/>
                <a:gd name="connsiteY52" fmla="*/ 452349 h 578540"/>
                <a:gd name="connsiteX53" fmla="*/ 117574 w 579692"/>
                <a:gd name="connsiteY53" fmla="*/ 452349 h 578540"/>
                <a:gd name="connsiteX54" fmla="*/ 108740 w 579692"/>
                <a:gd name="connsiteY54" fmla="*/ 442850 h 578540"/>
                <a:gd name="connsiteX55" fmla="*/ 108740 w 579692"/>
                <a:gd name="connsiteY55" fmla="*/ 298332 h 578540"/>
                <a:gd name="connsiteX56" fmla="*/ 117574 w 579692"/>
                <a:gd name="connsiteY56" fmla="*/ 289512 h 578540"/>
                <a:gd name="connsiteX57" fmla="*/ 298953 w 579692"/>
                <a:gd name="connsiteY57" fmla="*/ 252866 h 578540"/>
                <a:gd name="connsiteX58" fmla="*/ 353378 w 579692"/>
                <a:gd name="connsiteY58" fmla="*/ 252866 h 578540"/>
                <a:gd name="connsiteX59" fmla="*/ 353378 w 579692"/>
                <a:gd name="connsiteY59" fmla="*/ 271189 h 578540"/>
                <a:gd name="connsiteX60" fmla="*/ 298953 w 579692"/>
                <a:gd name="connsiteY60" fmla="*/ 271189 h 578540"/>
                <a:gd name="connsiteX61" fmla="*/ 262961 w 579692"/>
                <a:gd name="connsiteY61" fmla="*/ 252866 h 578540"/>
                <a:gd name="connsiteX62" fmla="*/ 280630 w 579692"/>
                <a:gd name="connsiteY62" fmla="*/ 252866 h 578540"/>
                <a:gd name="connsiteX63" fmla="*/ 280630 w 579692"/>
                <a:gd name="connsiteY63" fmla="*/ 271189 h 578540"/>
                <a:gd name="connsiteX64" fmla="*/ 262961 w 579692"/>
                <a:gd name="connsiteY64" fmla="*/ 271189 h 578540"/>
                <a:gd name="connsiteX65" fmla="*/ 226314 w 579692"/>
                <a:gd name="connsiteY65" fmla="*/ 252866 h 578540"/>
                <a:gd name="connsiteX66" fmla="*/ 244637 w 579692"/>
                <a:gd name="connsiteY66" fmla="*/ 252866 h 578540"/>
                <a:gd name="connsiteX67" fmla="*/ 244637 w 579692"/>
                <a:gd name="connsiteY67" fmla="*/ 271189 h 578540"/>
                <a:gd name="connsiteX68" fmla="*/ 226314 w 579692"/>
                <a:gd name="connsiteY68" fmla="*/ 271189 h 578540"/>
                <a:gd name="connsiteX69" fmla="*/ 190322 w 579692"/>
                <a:gd name="connsiteY69" fmla="*/ 252866 h 578540"/>
                <a:gd name="connsiteX70" fmla="*/ 208645 w 579692"/>
                <a:gd name="connsiteY70" fmla="*/ 252866 h 578540"/>
                <a:gd name="connsiteX71" fmla="*/ 208645 w 579692"/>
                <a:gd name="connsiteY71" fmla="*/ 271189 h 578540"/>
                <a:gd name="connsiteX72" fmla="*/ 190322 w 579692"/>
                <a:gd name="connsiteY72" fmla="*/ 271189 h 578540"/>
                <a:gd name="connsiteX73" fmla="*/ 108740 w 579692"/>
                <a:gd name="connsiteY73" fmla="*/ 252866 h 578540"/>
                <a:gd name="connsiteX74" fmla="*/ 171890 w 579692"/>
                <a:gd name="connsiteY74" fmla="*/ 252866 h 578540"/>
                <a:gd name="connsiteX75" fmla="*/ 171890 w 579692"/>
                <a:gd name="connsiteY75" fmla="*/ 271189 h 578540"/>
                <a:gd name="connsiteX76" fmla="*/ 108740 w 579692"/>
                <a:gd name="connsiteY76" fmla="*/ 271189 h 578540"/>
                <a:gd name="connsiteX77" fmla="*/ 81551 w 579692"/>
                <a:gd name="connsiteY77" fmla="*/ 235249 h 578540"/>
                <a:gd name="connsiteX78" fmla="*/ 81551 w 579692"/>
                <a:gd name="connsiteY78" fmla="*/ 469989 h 578540"/>
                <a:gd name="connsiteX79" fmla="*/ 498141 w 579692"/>
                <a:gd name="connsiteY79" fmla="*/ 469989 h 578540"/>
                <a:gd name="connsiteX80" fmla="*/ 498141 w 579692"/>
                <a:gd name="connsiteY80" fmla="*/ 235249 h 578540"/>
                <a:gd name="connsiteX81" fmla="*/ 470957 w 579692"/>
                <a:gd name="connsiteY81" fmla="*/ 235249 h 578540"/>
                <a:gd name="connsiteX82" fmla="*/ 470957 w 579692"/>
                <a:gd name="connsiteY82" fmla="*/ 289524 h 578540"/>
                <a:gd name="connsiteX83" fmla="*/ 466880 w 579692"/>
                <a:gd name="connsiteY83" fmla="*/ 296987 h 578540"/>
                <a:gd name="connsiteX84" fmla="*/ 462123 w 579692"/>
                <a:gd name="connsiteY84" fmla="*/ 298344 h 578540"/>
                <a:gd name="connsiteX85" fmla="*/ 458045 w 579692"/>
                <a:gd name="connsiteY85" fmla="*/ 297666 h 578540"/>
                <a:gd name="connsiteX86" fmla="*/ 426104 w 579692"/>
                <a:gd name="connsiteY86" fmla="*/ 281383 h 578540"/>
                <a:gd name="connsiteX87" fmla="*/ 393484 w 579692"/>
                <a:gd name="connsiteY87" fmla="*/ 297666 h 578540"/>
                <a:gd name="connsiteX88" fmla="*/ 384649 w 579692"/>
                <a:gd name="connsiteY88" fmla="*/ 296987 h 578540"/>
                <a:gd name="connsiteX89" fmla="*/ 380572 w 579692"/>
                <a:gd name="connsiteY89" fmla="*/ 289524 h 578540"/>
                <a:gd name="connsiteX90" fmla="*/ 380572 w 579692"/>
                <a:gd name="connsiteY90" fmla="*/ 235249 h 578540"/>
                <a:gd name="connsiteX91" fmla="*/ 398921 w 579692"/>
                <a:gd name="connsiteY91" fmla="*/ 198613 h 578540"/>
                <a:gd name="connsiteX92" fmla="*/ 398921 w 579692"/>
                <a:gd name="connsiteY92" fmla="*/ 274599 h 578540"/>
                <a:gd name="connsiteX93" fmla="*/ 422027 w 579692"/>
                <a:gd name="connsiteY93" fmla="*/ 263065 h 578540"/>
                <a:gd name="connsiteX94" fmla="*/ 426104 w 579692"/>
                <a:gd name="connsiteY94" fmla="*/ 262387 h 578540"/>
                <a:gd name="connsiteX95" fmla="*/ 430182 w 579692"/>
                <a:gd name="connsiteY95" fmla="*/ 263065 h 578540"/>
                <a:gd name="connsiteX96" fmla="*/ 453288 w 579692"/>
                <a:gd name="connsiteY96" fmla="*/ 274599 h 578540"/>
                <a:gd name="connsiteX97" fmla="*/ 453288 w 579692"/>
                <a:gd name="connsiteY97" fmla="*/ 198613 h 578540"/>
                <a:gd name="connsiteX98" fmla="*/ 72716 w 579692"/>
                <a:gd name="connsiteY98" fmla="*/ 198613 h 578540"/>
                <a:gd name="connsiteX99" fmla="*/ 45533 w 579692"/>
                <a:gd name="connsiteY99" fmla="*/ 225751 h 578540"/>
                <a:gd name="connsiteX100" fmla="*/ 45533 w 579692"/>
                <a:gd name="connsiteY100" fmla="*/ 506625 h 578540"/>
                <a:gd name="connsiteX101" fmla="*/ 534839 w 579692"/>
                <a:gd name="connsiteY101" fmla="*/ 506625 h 578540"/>
                <a:gd name="connsiteX102" fmla="*/ 534839 w 579692"/>
                <a:gd name="connsiteY102" fmla="*/ 225751 h 578540"/>
                <a:gd name="connsiteX103" fmla="*/ 507655 w 579692"/>
                <a:gd name="connsiteY103" fmla="*/ 198613 h 578540"/>
                <a:gd name="connsiteX104" fmla="*/ 470957 w 579692"/>
                <a:gd name="connsiteY104" fmla="*/ 198613 h 578540"/>
                <a:gd name="connsiteX105" fmla="*/ 470957 w 579692"/>
                <a:gd name="connsiteY105" fmla="*/ 216931 h 578540"/>
                <a:gd name="connsiteX106" fmla="*/ 507655 w 579692"/>
                <a:gd name="connsiteY106" fmla="*/ 216931 h 578540"/>
                <a:gd name="connsiteX107" fmla="*/ 516490 w 579692"/>
                <a:gd name="connsiteY107" fmla="*/ 225751 h 578540"/>
                <a:gd name="connsiteX108" fmla="*/ 516490 w 579692"/>
                <a:gd name="connsiteY108" fmla="*/ 479488 h 578540"/>
                <a:gd name="connsiteX109" fmla="*/ 507655 w 579692"/>
                <a:gd name="connsiteY109" fmla="*/ 488307 h 578540"/>
                <a:gd name="connsiteX110" fmla="*/ 72716 w 579692"/>
                <a:gd name="connsiteY110" fmla="*/ 488307 h 578540"/>
                <a:gd name="connsiteX111" fmla="*/ 63202 w 579692"/>
                <a:gd name="connsiteY111" fmla="*/ 479488 h 578540"/>
                <a:gd name="connsiteX112" fmla="*/ 63202 w 579692"/>
                <a:gd name="connsiteY112" fmla="*/ 225751 h 578540"/>
                <a:gd name="connsiteX113" fmla="*/ 72716 w 579692"/>
                <a:gd name="connsiteY113" fmla="*/ 216931 h 578540"/>
                <a:gd name="connsiteX114" fmla="*/ 380572 w 579692"/>
                <a:gd name="connsiteY114" fmla="*/ 216931 h 578540"/>
                <a:gd name="connsiteX115" fmla="*/ 380572 w 579692"/>
                <a:gd name="connsiteY115" fmla="*/ 198613 h 578540"/>
                <a:gd name="connsiteX116" fmla="*/ 426104 w 579692"/>
                <a:gd name="connsiteY116" fmla="*/ 126698 h 578540"/>
                <a:gd name="connsiteX117" fmla="*/ 416590 w 579692"/>
                <a:gd name="connsiteY117" fmla="*/ 135518 h 578540"/>
                <a:gd name="connsiteX118" fmla="*/ 426104 w 579692"/>
                <a:gd name="connsiteY118" fmla="*/ 144338 h 578540"/>
                <a:gd name="connsiteX119" fmla="*/ 434939 w 579692"/>
                <a:gd name="connsiteY119" fmla="*/ 135518 h 578540"/>
                <a:gd name="connsiteX120" fmla="*/ 426104 w 579692"/>
                <a:gd name="connsiteY120" fmla="*/ 126698 h 578540"/>
                <a:gd name="connsiteX121" fmla="*/ 217469 w 579692"/>
                <a:gd name="connsiteY121" fmla="*/ 84635 h 578540"/>
                <a:gd name="connsiteX122" fmla="*/ 217469 w 579692"/>
                <a:gd name="connsiteY122" fmla="*/ 180974 h 578540"/>
                <a:gd name="connsiteX123" fmla="*/ 362223 w 579692"/>
                <a:gd name="connsiteY123" fmla="*/ 180974 h 578540"/>
                <a:gd name="connsiteX124" fmla="*/ 362223 w 579692"/>
                <a:gd name="connsiteY124" fmla="*/ 84635 h 578540"/>
                <a:gd name="connsiteX125" fmla="*/ 292904 w 579692"/>
                <a:gd name="connsiteY125" fmla="*/ 107702 h 578540"/>
                <a:gd name="connsiteX126" fmla="*/ 290186 w 579692"/>
                <a:gd name="connsiteY126" fmla="*/ 108381 h 578540"/>
                <a:gd name="connsiteX127" fmla="*/ 286788 w 579692"/>
                <a:gd name="connsiteY127" fmla="*/ 107702 h 578540"/>
                <a:gd name="connsiteX128" fmla="*/ 290186 w 579692"/>
                <a:gd name="connsiteY128" fmla="*/ 18148 h 578540"/>
                <a:gd name="connsiteX129" fmla="*/ 182810 w 579692"/>
                <a:gd name="connsiteY129" fmla="*/ 54105 h 578540"/>
                <a:gd name="connsiteX130" fmla="*/ 290186 w 579692"/>
                <a:gd name="connsiteY130" fmla="*/ 90063 h 578540"/>
                <a:gd name="connsiteX131" fmla="*/ 397561 w 579692"/>
                <a:gd name="connsiteY131" fmla="*/ 54105 h 578540"/>
                <a:gd name="connsiteX132" fmla="*/ 286788 w 579692"/>
                <a:gd name="connsiteY132" fmla="*/ 508 h 578540"/>
                <a:gd name="connsiteX133" fmla="*/ 292904 w 579692"/>
                <a:gd name="connsiteY133" fmla="*/ 508 h 578540"/>
                <a:gd name="connsiteX134" fmla="*/ 428823 w 579692"/>
                <a:gd name="connsiteY134" fmla="*/ 45286 h 578540"/>
                <a:gd name="connsiteX135" fmla="*/ 434939 w 579692"/>
                <a:gd name="connsiteY135" fmla="*/ 54105 h 578540"/>
                <a:gd name="connsiteX136" fmla="*/ 434939 w 579692"/>
                <a:gd name="connsiteY136" fmla="*/ 109737 h 578540"/>
                <a:gd name="connsiteX137" fmla="*/ 453288 w 579692"/>
                <a:gd name="connsiteY137" fmla="*/ 135518 h 578540"/>
                <a:gd name="connsiteX138" fmla="*/ 426104 w 579692"/>
                <a:gd name="connsiteY138" fmla="*/ 162656 h 578540"/>
                <a:gd name="connsiteX139" fmla="*/ 398921 w 579692"/>
                <a:gd name="connsiteY139" fmla="*/ 135518 h 578540"/>
                <a:gd name="connsiteX140" fmla="*/ 416590 w 579692"/>
                <a:gd name="connsiteY140" fmla="*/ 109737 h 578540"/>
                <a:gd name="connsiteX141" fmla="*/ 416590 w 579692"/>
                <a:gd name="connsiteY141" fmla="*/ 66996 h 578540"/>
                <a:gd name="connsiteX142" fmla="*/ 380572 w 579692"/>
                <a:gd name="connsiteY142" fmla="*/ 78529 h 578540"/>
                <a:gd name="connsiteX143" fmla="*/ 380572 w 579692"/>
                <a:gd name="connsiteY143" fmla="*/ 180974 h 578540"/>
                <a:gd name="connsiteX144" fmla="*/ 389406 w 579692"/>
                <a:gd name="connsiteY144" fmla="*/ 180974 h 578540"/>
                <a:gd name="connsiteX145" fmla="*/ 462123 w 579692"/>
                <a:gd name="connsiteY145" fmla="*/ 180974 h 578540"/>
                <a:gd name="connsiteX146" fmla="*/ 507655 w 579692"/>
                <a:gd name="connsiteY146" fmla="*/ 180974 h 578540"/>
                <a:gd name="connsiteX147" fmla="*/ 552508 w 579692"/>
                <a:gd name="connsiteY147" fmla="*/ 225751 h 578540"/>
                <a:gd name="connsiteX148" fmla="*/ 552508 w 579692"/>
                <a:gd name="connsiteY148" fmla="*/ 506625 h 578540"/>
                <a:gd name="connsiteX149" fmla="*/ 570857 w 579692"/>
                <a:gd name="connsiteY149" fmla="*/ 506625 h 578540"/>
                <a:gd name="connsiteX150" fmla="*/ 579692 w 579692"/>
                <a:gd name="connsiteY150" fmla="*/ 515445 h 578540"/>
                <a:gd name="connsiteX151" fmla="*/ 516490 w 579692"/>
                <a:gd name="connsiteY151" fmla="*/ 578540 h 578540"/>
                <a:gd name="connsiteX152" fmla="*/ 63202 w 579692"/>
                <a:gd name="connsiteY152" fmla="*/ 578540 h 578540"/>
                <a:gd name="connsiteX153" fmla="*/ 0 w 579692"/>
                <a:gd name="connsiteY153" fmla="*/ 515445 h 578540"/>
                <a:gd name="connsiteX154" fmla="*/ 8835 w 579692"/>
                <a:gd name="connsiteY154" fmla="*/ 506625 h 578540"/>
                <a:gd name="connsiteX155" fmla="*/ 27184 w 579692"/>
                <a:gd name="connsiteY155" fmla="*/ 506625 h 578540"/>
                <a:gd name="connsiteX156" fmla="*/ 27184 w 579692"/>
                <a:gd name="connsiteY156" fmla="*/ 225751 h 578540"/>
                <a:gd name="connsiteX157" fmla="*/ 72716 w 579692"/>
                <a:gd name="connsiteY157" fmla="*/ 180974 h 578540"/>
                <a:gd name="connsiteX158" fmla="*/ 199120 w 579692"/>
                <a:gd name="connsiteY158" fmla="*/ 180974 h 578540"/>
                <a:gd name="connsiteX159" fmla="*/ 199120 w 579692"/>
                <a:gd name="connsiteY159" fmla="*/ 78529 h 578540"/>
                <a:gd name="connsiteX160" fmla="*/ 150869 w 579692"/>
                <a:gd name="connsiteY160" fmla="*/ 62925 h 578540"/>
                <a:gd name="connsiteX161" fmla="*/ 144753 w 579692"/>
                <a:gd name="connsiteY161" fmla="*/ 54105 h 578540"/>
                <a:gd name="connsiteX162" fmla="*/ 150869 w 579692"/>
                <a:gd name="connsiteY162" fmla="*/ 45286 h 57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79692" h="578540">
                  <a:moveTo>
                    <a:pt x="19029" y="524265"/>
                  </a:moveTo>
                  <a:cubicBezTo>
                    <a:pt x="23106" y="545296"/>
                    <a:pt x="41455" y="560901"/>
                    <a:pt x="63202" y="560901"/>
                  </a:cubicBezTo>
                  <a:lnTo>
                    <a:pt x="516490" y="560901"/>
                  </a:lnTo>
                  <a:cubicBezTo>
                    <a:pt x="538237" y="560901"/>
                    <a:pt x="556586" y="545296"/>
                    <a:pt x="560663" y="524265"/>
                  </a:cubicBezTo>
                  <a:lnTo>
                    <a:pt x="543674" y="524265"/>
                  </a:lnTo>
                  <a:lnTo>
                    <a:pt x="36018" y="524265"/>
                  </a:lnTo>
                  <a:close/>
                  <a:moveTo>
                    <a:pt x="371701" y="434026"/>
                  </a:moveTo>
                  <a:lnTo>
                    <a:pt x="480441" y="434026"/>
                  </a:lnTo>
                  <a:lnTo>
                    <a:pt x="480441" y="452349"/>
                  </a:lnTo>
                  <a:lnTo>
                    <a:pt x="371701" y="452349"/>
                  </a:lnTo>
                  <a:close/>
                  <a:moveTo>
                    <a:pt x="371701" y="398143"/>
                  </a:moveTo>
                  <a:lnTo>
                    <a:pt x="480441" y="398143"/>
                  </a:lnTo>
                  <a:lnTo>
                    <a:pt x="480441" y="415703"/>
                  </a:lnTo>
                  <a:lnTo>
                    <a:pt x="371701" y="415703"/>
                  </a:lnTo>
                  <a:close/>
                  <a:moveTo>
                    <a:pt x="371701" y="361496"/>
                  </a:moveTo>
                  <a:lnTo>
                    <a:pt x="480441" y="361496"/>
                  </a:lnTo>
                  <a:lnTo>
                    <a:pt x="480441" y="379819"/>
                  </a:lnTo>
                  <a:lnTo>
                    <a:pt x="371701" y="379819"/>
                  </a:lnTo>
                  <a:close/>
                  <a:moveTo>
                    <a:pt x="217486" y="358064"/>
                  </a:moveTo>
                  <a:lnTo>
                    <a:pt x="217486" y="383144"/>
                  </a:lnTo>
                  <a:lnTo>
                    <a:pt x="242605" y="370943"/>
                  </a:lnTo>
                  <a:close/>
                  <a:moveTo>
                    <a:pt x="203909" y="335695"/>
                  </a:moveTo>
                  <a:cubicBezTo>
                    <a:pt x="206625" y="334339"/>
                    <a:pt x="209340" y="334339"/>
                    <a:pt x="212734" y="335695"/>
                  </a:cubicBezTo>
                  <a:lnTo>
                    <a:pt x="267044" y="362809"/>
                  </a:lnTo>
                  <a:cubicBezTo>
                    <a:pt x="269759" y="364164"/>
                    <a:pt x="271796" y="367554"/>
                    <a:pt x="271796" y="370943"/>
                  </a:cubicBezTo>
                  <a:cubicBezTo>
                    <a:pt x="271796" y="374332"/>
                    <a:pt x="269759" y="377044"/>
                    <a:pt x="267044" y="379077"/>
                  </a:cubicBezTo>
                  <a:lnTo>
                    <a:pt x="212734" y="406191"/>
                  </a:lnTo>
                  <a:cubicBezTo>
                    <a:pt x="211377" y="406869"/>
                    <a:pt x="210019" y="406869"/>
                    <a:pt x="208661" y="406869"/>
                  </a:cubicBezTo>
                  <a:cubicBezTo>
                    <a:pt x="206625" y="406869"/>
                    <a:pt x="205267" y="406191"/>
                    <a:pt x="203909" y="405513"/>
                  </a:cubicBezTo>
                  <a:cubicBezTo>
                    <a:pt x="201194" y="404158"/>
                    <a:pt x="199157" y="400768"/>
                    <a:pt x="199157" y="398057"/>
                  </a:cubicBezTo>
                  <a:lnTo>
                    <a:pt x="199157" y="343829"/>
                  </a:lnTo>
                  <a:cubicBezTo>
                    <a:pt x="199157" y="340440"/>
                    <a:pt x="201194" y="337728"/>
                    <a:pt x="203909" y="335695"/>
                  </a:cubicBezTo>
                  <a:close/>
                  <a:moveTo>
                    <a:pt x="462118" y="325504"/>
                  </a:moveTo>
                  <a:lnTo>
                    <a:pt x="480441" y="325504"/>
                  </a:lnTo>
                  <a:lnTo>
                    <a:pt x="480441" y="343827"/>
                  </a:lnTo>
                  <a:lnTo>
                    <a:pt x="462118" y="343827"/>
                  </a:lnTo>
                  <a:close/>
                  <a:moveTo>
                    <a:pt x="426125" y="325504"/>
                  </a:moveTo>
                  <a:lnTo>
                    <a:pt x="443794" y="325504"/>
                  </a:lnTo>
                  <a:lnTo>
                    <a:pt x="443794" y="343827"/>
                  </a:lnTo>
                  <a:lnTo>
                    <a:pt x="426125" y="343827"/>
                  </a:lnTo>
                  <a:close/>
                  <a:moveTo>
                    <a:pt x="371701" y="325504"/>
                  </a:moveTo>
                  <a:lnTo>
                    <a:pt x="407693" y="325504"/>
                  </a:lnTo>
                  <a:lnTo>
                    <a:pt x="407693" y="343827"/>
                  </a:lnTo>
                  <a:lnTo>
                    <a:pt x="371701" y="343827"/>
                  </a:lnTo>
                  <a:close/>
                  <a:moveTo>
                    <a:pt x="127088" y="307153"/>
                  </a:moveTo>
                  <a:lnTo>
                    <a:pt x="127088" y="434030"/>
                  </a:lnTo>
                  <a:lnTo>
                    <a:pt x="335030" y="434030"/>
                  </a:lnTo>
                  <a:lnTo>
                    <a:pt x="335030" y="307153"/>
                  </a:lnTo>
                  <a:close/>
                  <a:moveTo>
                    <a:pt x="117574" y="289512"/>
                  </a:moveTo>
                  <a:lnTo>
                    <a:pt x="344544" y="289512"/>
                  </a:lnTo>
                  <a:cubicBezTo>
                    <a:pt x="349301" y="289512"/>
                    <a:pt x="353378" y="293583"/>
                    <a:pt x="353378" y="298332"/>
                  </a:cubicBezTo>
                  <a:lnTo>
                    <a:pt x="353378" y="442850"/>
                  </a:lnTo>
                  <a:cubicBezTo>
                    <a:pt x="353378" y="448278"/>
                    <a:pt x="349301" y="452349"/>
                    <a:pt x="344544" y="452349"/>
                  </a:cubicBezTo>
                  <a:lnTo>
                    <a:pt x="117574" y="452349"/>
                  </a:lnTo>
                  <a:cubicBezTo>
                    <a:pt x="112817" y="452349"/>
                    <a:pt x="108740" y="448278"/>
                    <a:pt x="108740" y="442850"/>
                  </a:cubicBezTo>
                  <a:lnTo>
                    <a:pt x="108740" y="298332"/>
                  </a:lnTo>
                  <a:cubicBezTo>
                    <a:pt x="108740" y="293583"/>
                    <a:pt x="112817" y="289512"/>
                    <a:pt x="117574" y="289512"/>
                  </a:cubicBezTo>
                  <a:close/>
                  <a:moveTo>
                    <a:pt x="298953" y="252866"/>
                  </a:moveTo>
                  <a:lnTo>
                    <a:pt x="353378" y="252866"/>
                  </a:lnTo>
                  <a:lnTo>
                    <a:pt x="353378" y="271189"/>
                  </a:lnTo>
                  <a:lnTo>
                    <a:pt x="298953" y="271189"/>
                  </a:lnTo>
                  <a:close/>
                  <a:moveTo>
                    <a:pt x="262961" y="252866"/>
                  </a:moveTo>
                  <a:lnTo>
                    <a:pt x="280630" y="252866"/>
                  </a:lnTo>
                  <a:lnTo>
                    <a:pt x="280630" y="271189"/>
                  </a:lnTo>
                  <a:lnTo>
                    <a:pt x="262961" y="271189"/>
                  </a:lnTo>
                  <a:close/>
                  <a:moveTo>
                    <a:pt x="226314" y="252866"/>
                  </a:moveTo>
                  <a:lnTo>
                    <a:pt x="244637" y="252866"/>
                  </a:lnTo>
                  <a:lnTo>
                    <a:pt x="244637" y="271189"/>
                  </a:lnTo>
                  <a:lnTo>
                    <a:pt x="226314" y="271189"/>
                  </a:lnTo>
                  <a:close/>
                  <a:moveTo>
                    <a:pt x="190322" y="252866"/>
                  </a:moveTo>
                  <a:lnTo>
                    <a:pt x="208645" y="252866"/>
                  </a:lnTo>
                  <a:lnTo>
                    <a:pt x="208645" y="271189"/>
                  </a:lnTo>
                  <a:lnTo>
                    <a:pt x="190322" y="271189"/>
                  </a:lnTo>
                  <a:close/>
                  <a:moveTo>
                    <a:pt x="108740" y="252866"/>
                  </a:moveTo>
                  <a:lnTo>
                    <a:pt x="171890" y="252866"/>
                  </a:lnTo>
                  <a:lnTo>
                    <a:pt x="171890" y="271189"/>
                  </a:lnTo>
                  <a:lnTo>
                    <a:pt x="108740" y="271189"/>
                  </a:lnTo>
                  <a:close/>
                  <a:moveTo>
                    <a:pt x="81551" y="235249"/>
                  </a:moveTo>
                  <a:lnTo>
                    <a:pt x="81551" y="469989"/>
                  </a:lnTo>
                  <a:lnTo>
                    <a:pt x="498141" y="469989"/>
                  </a:lnTo>
                  <a:lnTo>
                    <a:pt x="498141" y="235249"/>
                  </a:lnTo>
                  <a:lnTo>
                    <a:pt x="470957" y="235249"/>
                  </a:lnTo>
                  <a:lnTo>
                    <a:pt x="470957" y="289524"/>
                  </a:lnTo>
                  <a:cubicBezTo>
                    <a:pt x="470957" y="292238"/>
                    <a:pt x="469598" y="295630"/>
                    <a:pt x="466880" y="296987"/>
                  </a:cubicBezTo>
                  <a:cubicBezTo>
                    <a:pt x="465521" y="297666"/>
                    <a:pt x="463482" y="298344"/>
                    <a:pt x="462123" y="298344"/>
                  </a:cubicBezTo>
                  <a:cubicBezTo>
                    <a:pt x="460763" y="298344"/>
                    <a:pt x="459404" y="298344"/>
                    <a:pt x="458045" y="297666"/>
                  </a:cubicBezTo>
                  <a:lnTo>
                    <a:pt x="426104" y="281383"/>
                  </a:lnTo>
                  <a:lnTo>
                    <a:pt x="393484" y="297666"/>
                  </a:lnTo>
                  <a:cubicBezTo>
                    <a:pt x="390765" y="299022"/>
                    <a:pt x="387367" y="298344"/>
                    <a:pt x="384649" y="296987"/>
                  </a:cubicBezTo>
                  <a:cubicBezTo>
                    <a:pt x="381931" y="295630"/>
                    <a:pt x="380572" y="292238"/>
                    <a:pt x="380572" y="289524"/>
                  </a:cubicBezTo>
                  <a:lnTo>
                    <a:pt x="380572" y="235249"/>
                  </a:lnTo>
                  <a:close/>
                  <a:moveTo>
                    <a:pt x="398921" y="198613"/>
                  </a:moveTo>
                  <a:lnTo>
                    <a:pt x="398921" y="274599"/>
                  </a:lnTo>
                  <a:lnTo>
                    <a:pt x="422027" y="263065"/>
                  </a:lnTo>
                  <a:cubicBezTo>
                    <a:pt x="423386" y="262387"/>
                    <a:pt x="424745" y="262387"/>
                    <a:pt x="426104" y="262387"/>
                  </a:cubicBezTo>
                  <a:cubicBezTo>
                    <a:pt x="427463" y="262387"/>
                    <a:pt x="428823" y="262387"/>
                    <a:pt x="430182" y="263065"/>
                  </a:cubicBezTo>
                  <a:lnTo>
                    <a:pt x="453288" y="274599"/>
                  </a:lnTo>
                  <a:lnTo>
                    <a:pt x="453288" y="198613"/>
                  </a:lnTo>
                  <a:close/>
                  <a:moveTo>
                    <a:pt x="72716" y="198613"/>
                  </a:moveTo>
                  <a:cubicBezTo>
                    <a:pt x="57765" y="198613"/>
                    <a:pt x="45533" y="210825"/>
                    <a:pt x="45533" y="225751"/>
                  </a:cubicBezTo>
                  <a:lnTo>
                    <a:pt x="45533" y="506625"/>
                  </a:lnTo>
                  <a:lnTo>
                    <a:pt x="534839" y="506625"/>
                  </a:lnTo>
                  <a:lnTo>
                    <a:pt x="534839" y="225751"/>
                  </a:lnTo>
                  <a:cubicBezTo>
                    <a:pt x="534839" y="210825"/>
                    <a:pt x="522606" y="198613"/>
                    <a:pt x="507655" y="198613"/>
                  </a:cubicBezTo>
                  <a:lnTo>
                    <a:pt x="470957" y="198613"/>
                  </a:lnTo>
                  <a:lnTo>
                    <a:pt x="470957" y="216931"/>
                  </a:lnTo>
                  <a:lnTo>
                    <a:pt x="507655" y="216931"/>
                  </a:lnTo>
                  <a:cubicBezTo>
                    <a:pt x="512412" y="216931"/>
                    <a:pt x="516490" y="221002"/>
                    <a:pt x="516490" y="225751"/>
                  </a:cubicBezTo>
                  <a:lnTo>
                    <a:pt x="516490" y="479488"/>
                  </a:lnTo>
                  <a:cubicBezTo>
                    <a:pt x="516490" y="484237"/>
                    <a:pt x="512412" y="488307"/>
                    <a:pt x="507655" y="488307"/>
                  </a:cubicBezTo>
                  <a:lnTo>
                    <a:pt x="72716" y="488307"/>
                  </a:lnTo>
                  <a:cubicBezTo>
                    <a:pt x="67280" y="488307"/>
                    <a:pt x="63202" y="484237"/>
                    <a:pt x="63202" y="479488"/>
                  </a:cubicBezTo>
                  <a:lnTo>
                    <a:pt x="63202" y="225751"/>
                  </a:lnTo>
                  <a:cubicBezTo>
                    <a:pt x="63202" y="221002"/>
                    <a:pt x="67280" y="216931"/>
                    <a:pt x="72716" y="216931"/>
                  </a:cubicBezTo>
                  <a:lnTo>
                    <a:pt x="380572" y="216931"/>
                  </a:lnTo>
                  <a:lnTo>
                    <a:pt x="380572" y="198613"/>
                  </a:lnTo>
                  <a:close/>
                  <a:moveTo>
                    <a:pt x="426104" y="126698"/>
                  </a:moveTo>
                  <a:cubicBezTo>
                    <a:pt x="420667" y="126698"/>
                    <a:pt x="416590" y="130769"/>
                    <a:pt x="416590" y="135518"/>
                  </a:cubicBezTo>
                  <a:cubicBezTo>
                    <a:pt x="416590" y="140267"/>
                    <a:pt x="420667" y="144338"/>
                    <a:pt x="426104" y="144338"/>
                  </a:cubicBezTo>
                  <a:cubicBezTo>
                    <a:pt x="430861" y="144338"/>
                    <a:pt x="434939" y="140267"/>
                    <a:pt x="434939" y="135518"/>
                  </a:cubicBezTo>
                  <a:cubicBezTo>
                    <a:pt x="434939" y="130769"/>
                    <a:pt x="430861" y="126698"/>
                    <a:pt x="426104" y="126698"/>
                  </a:cubicBezTo>
                  <a:close/>
                  <a:moveTo>
                    <a:pt x="217469" y="84635"/>
                  </a:moveTo>
                  <a:lnTo>
                    <a:pt x="217469" y="180974"/>
                  </a:lnTo>
                  <a:lnTo>
                    <a:pt x="362223" y="180974"/>
                  </a:lnTo>
                  <a:lnTo>
                    <a:pt x="362223" y="84635"/>
                  </a:lnTo>
                  <a:lnTo>
                    <a:pt x="292904" y="107702"/>
                  </a:lnTo>
                  <a:cubicBezTo>
                    <a:pt x="292225" y="108381"/>
                    <a:pt x="290865" y="108381"/>
                    <a:pt x="290186" y="108381"/>
                  </a:cubicBezTo>
                  <a:cubicBezTo>
                    <a:pt x="288827" y="108381"/>
                    <a:pt x="288147" y="108381"/>
                    <a:pt x="286788" y="107702"/>
                  </a:cubicBezTo>
                  <a:close/>
                  <a:moveTo>
                    <a:pt x="290186" y="18148"/>
                  </a:moveTo>
                  <a:lnTo>
                    <a:pt x="182810" y="54105"/>
                  </a:lnTo>
                  <a:lnTo>
                    <a:pt x="290186" y="90063"/>
                  </a:lnTo>
                  <a:lnTo>
                    <a:pt x="397561" y="54105"/>
                  </a:lnTo>
                  <a:close/>
                  <a:moveTo>
                    <a:pt x="286788" y="508"/>
                  </a:moveTo>
                  <a:cubicBezTo>
                    <a:pt x="288827" y="-170"/>
                    <a:pt x="290865" y="-170"/>
                    <a:pt x="292904" y="508"/>
                  </a:cubicBezTo>
                  <a:lnTo>
                    <a:pt x="428823" y="45286"/>
                  </a:lnTo>
                  <a:cubicBezTo>
                    <a:pt x="432221" y="46642"/>
                    <a:pt x="434939" y="50035"/>
                    <a:pt x="434939" y="54105"/>
                  </a:cubicBezTo>
                  <a:lnTo>
                    <a:pt x="434939" y="109737"/>
                  </a:lnTo>
                  <a:cubicBezTo>
                    <a:pt x="445133" y="113808"/>
                    <a:pt x="453288" y="123985"/>
                    <a:pt x="453288" y="135518"/>
                  </a:cubicBezTo>
                  <a:cubicBezTo>
                    <a:pt x="453288" y="150444"/>
                    <a:pt x="441055" y="162656"/>
                    <a:pt x="426104" y="162656"/>
                  </a:cubicBezTo>
                  <a:cubicBezTo>
                    <a:pt x="411153" y="162656"/>
                    <a:pt x="398921" y="150444"/>
                    <a:pt x="398921" y="135518"/>
                  </a:cubicBezTo>
                  <a:cubicBezTo>
                    <a:pt x="398921" y="123985"/>
                    <a:pt x="406396" y="113808"/>
                    <a:pt x="416590" y="109737"/>
                  </a:cubicBezTo>
                  <a:lnTo>
                    <a:pt x="416590" y="66996"/>
                  </a:lnTo>
                  <a:lnTo>
                    <a:pt x="380572" y="78529"/>
                  </a:lnTo>
                  <a:lnTo>
                    <a:pt x="380572" y="180974"/>
                  </a:lnTo>
                  <a:lnTo>
                    <a:pt x="389406" y="180974"/>
                  </a:lnTo>
                  <a:lnTo>
                    <a:pt x="462123" y="180974"/>
                  </a:lnTo>
                  <a:lnTo>
                    <a:pt x="507655" y="180974"/>
                  </a:lnTo>
                  <a:cubicBezTo>
                    <a:pt x="532121" y="180974"/>
                    <a:pt x="552508" y="201327"/>
                    <a:pt x="552508" y="225751"/>
                  </a:cubicBezTo>
                  <a:lnTo>
                    <a:pt x="552508" y="506625"/>
                  </a:lnTo>
                  <a:lnTo>
                    <a:pt x="570857" y="506625"/>
                  </a:lnTo>
                  <a:cubicBezTo>
                    <a:pt x="575614" y="506625"/>
                    <a:pt x="579692" y="510696"/>
                    <a:pt x="579692" y="515445"/>
                  </a:cubicBezTo>
                  <a:cubicBezTo>
                    <a:pt x="579692" y="550046"/>
                    <a:pt x="551149" y="578540"/>
                    <a:pt x="516490" y="578540"/>
                  </a:cubicBezTo>
                  <a:lnTo>
                    <a:pt x="63202" y="578540"/>
                  </a:lnTo>
                  <a:cubicBezTo>
                    <a:pt x="28543" y="578540"/>
                    <a:pt x="0" y="550046"/>
                    <a:pt x="0" y="515445"/>
                  </a:cubicBezTo>
                  <a:cubicBezTo>
                    <a:pt x="0" y="510696"/>
                    <a:pt x="4078" y="506625"/>
                    <a:pt x="8835" y="506625"/>
                  </a:cubicBezTo>
                  <a:lnTo>
                    <a:pt x="27184" y="506625"/>
                  </a:lnTo>
                  <a:lnTo>
                    <a:pt x="27184" y="225751"/>
                  </a:lnTo>
                  <a:cubicBezTo>
                    <a:pt x="27184" y="201327"/>
                    <a:pt x="47571" y="180974"/>
                    <a:pt x="72716" y="180974"/>
                  </a:cubicBezTo>
                  <a:lnTo>
                    <a:pt x="199120" y="180974"/>
                  </a:lnTo>
                  <a:lnTo>
                    <a:pt x="199120" y="78529"/>
                  </a:lnTo>
                  <a:lnTo>
                    <a:pt x="150869" y="62925"/>
                  </a:lnTo>
                  <a:cubicBezTo>
                    <a:pt x="147471" y="61568"/>
                    <a:pt x="144753" y="58176"/>
                    <a:pt x="144753" y="54105"/>
                  </a:cubicBezTo>
                  <a:cubicBezTo>
                    <a:pt x="144753" y="50035"/>
                    <a:pt x="147471" y="46642"/>
                    <a:pt x="150869" y="45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6A70DA-B37C-B748-7FE0-75479BD0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时钟与寄存器</a:t>
            </a:r>
          </a:p>
        </p:txBody>
      </p:sp>
      <p:graphicFrame>
        <p:nvGraphicFramePr>
          <p:cNvPr id="3" name="Object 11">
            <a:extLst>
              <a:ext uri="{FF2B5EF4-FFF2-40B4-BE49-F238E27FC236}">
                <a16:creationId xmlns:a16="http://schemas.microsoft.com/office/drawing/2014/main" id="{7D07D5EA-C332-D7DF-A252-A02B3C2F4D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179422"/>
              </p:ext>
            </p:extLst>
          </p:nvPr>
        </p:nvGraphicFramePr>
        <p:xfrm>
          <a:off x="6564313" y="1312758"/>
          <a:ext cx="4824413" cy="143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20139" imgH="1282566" progId="Visio.Drawing.11">
                  <p:embed/>
                </p:oleObj>
              </mc:Choice>
              <mc:Fallback>
                <p:oleObj name="Visio" r:id="rId2" imgW="4320139" imgH="1282566" progId="Visio.Drawing.11">
                  <p:embed/>
                  <p:pic>
                    <p:nvPicPr>
                      <p:cNvPr id="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313" y="1312758"/>
                        <a:ext cx="4824413" cy="143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756C75D4-373F-C472-2F2B-02CD2198A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17652"/>
              </p:ext>
            </p:extLst>
          </p:nvPr>
        </p:nvGraphicFramePr>
        <p:xfrm>
          <a:off x="6168732" y="3781670"/>
          <a:ext cx="5615574" cy="1583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843834" imgH="1647926" progId="Visio.Drawing.11">
                  <p:embed/>
                </p:oleObj>
              </mc:Choice>
              <mc:Fallback>
                <p:oleObj name="Visio" r:id="rId4" imgW="5843834" imgH="1647926" progId="Visio.Drawing.11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8732" y="3781670"/>
                        <a:ext cx="5615574" cy="15835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5B0C9E6-57B7-BDE9-2A0A-AECBA758E024}"/>
              </a:ext>
            </a:extLst>
          </p:cNvPr>
          <p:cNvSpPr txBox="1"/>
          <p:nvPr/>
        </p:nvSpPr>
        <p:spPr>
          <a:xfrm>
            <a:off x="541337" y="1041757"/>
            <a:ext cx="54936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时序电路由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时钟</a:t>
            </a:r>
            <a:r>
              <a:rPr lang="zh-CN" altLang="en-US" sz="2000" dirty="0">
                <a:latin typeface="+mn-ea"/>
                <a:ea typeface="+mn-ea"/>
              </a:rPr>
              <a:t>来统一控制节奏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时钟信号：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用于决定逻辑单元中的状态何时更新，是有固定周期并与运行无关的信号量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寄存器：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通常由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时钟上升沿</a:t>
            </a:r>
            <a:r>
              <a:rPr lang="zh-CN" altLang="en-US" sz="2000" dirty="0">
                <a:latin typeface="+mn-ea"/>
                <a:ea typeface="+mn-ea"/>
              </a:rPr>
              <a:t>触发存储行为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在存储的同时，会带来后续组合电路的跳变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关键路径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组合电路模块从输入到输出经过的延时最长的逻辑路径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时钟周期一定要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大于</a:t>
            </a:r>
            <a:r>
              <a:rPr lang="zh-CN" altLang="en-US" sz="2000" dirty="0">
                <a:latin typeface="+mn-ea"/>
                <a:ea typeface="+mn-ea"/>
              </a:rPr>
              <a:t>关键路径延时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74B21C-1E0B-9D4B-D2A4-B753BDF8A118}"/>
              </a:ext>
            </a:extLst>
          </p:cNvPr>
          <p:cNvSpPr txBox="1"/>
          <p:nvPr/>
        </p:nvSpPr>
        <p:spPr>
          <a:xfrm>
            <a:off x="6618806" y="2796604"/>
            <a:ext cx="4715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时钟信号示意图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59833B-C7B1-1E1A-10BE-BDF4EBC2C3D6}"/>
              </a:ext>
            </a:extLst>
          </p:cNvPr>
          <p:cNvSpPr txBox="1"/>
          <p:nvPr/>
        </p:nvSpPr>
        <p:spPr>
          <a:xfrm>
            <a:off x="6618806" y="5429045"/>
            <a:ext cx="4715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时钟、关键路径与寄存器</a:t>
            </a:r>
          </a:p>
        </p:txBody>
      </p:sp>
    </p:spTree>
    <p:extLst>
      <p:ext uri="{BB962C8B-B14F-4D97-AF65-F5344CB8AC3E}">
        <p14:creationId xmlns:p14="http://schemas.microsoft.com/office/powerpoint/2010/main" val="398583970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0EA08-15A0-72A8-FE4F-AAAC56A6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时钟与寄存器工作原理示例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14D9F8D-093C-B89E-E35B-D5ED68AC62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271757"/>
              </p:ext>
            </p:extLst>
          </p:nvPr>
        </p:nvGraphicFramePr>
        <p:xfrm>
          <a:off x="3365970" y="4074276"/>
          <a:ext cx="6421293" cy="19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83840" imgH="1277326" progId="Visio.Drawing.11">
                  <p:embed/>
                </p:oleObj>
              </mc:Choice>
              <mc:Fallback>
                <p:oleObj name="Visio" r:id="rId2" imgW="4383840" imgH="1277326" progId="Visio.Drawing.11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970" y="4074276"/>
                        <a:ext cx="6421293" cy="19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B89A51B0-EE6E-5869-64D9-94BFAC464A58}"/>
              </a:ext>
            </a:extLst>
          </p:cNvPr>
          <p:cNvGrpSpPr/>
          <p:nvPr/>
        </p:nvGrpSpPr>
        <p:grpSpPr>
          <a:xfrm>
            <a:off x="1500830" y="1359794"/>
            <a:ext cx="9110521" cy="1929668"/>
            <a:chOff x="69991" y="1667976"/>
            <a:chExt cx="9110521" cy="1929668"/>
          </a:xfrm>
        </p:grpSpPr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63181557-8E05-EECD-C0F5-0C290141A4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4149130"/>
                </p:ext>
              </p:extLst>
            </p:nvPr>
          </p:nvGraphicFramePr>
          <p:xfrm>
            <a:off x="69991" y="1667976"/>
            <a:ext cx="9110521" cy="1929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5348332" imgH="1129016" progId="Visio.Drawing.11">
                    <p:embed/>
                  </p:oleObj>
                </mc:Choice>
                <mc:Fallback>
                  <p:oleObj name="Visio" r:id="rId4" imgW="5348332" imgH="1129016" progId="Visio.Drawing.11">
                    <p:embed/>
                    <p:pic>
                      <p:nvPicPr>
                        <p:cNvPr id="9" name="对象 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9991" y="1667976"/>
                          <a:ext cx="9110521" cy="19296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Picture 15" descr="C:\Users\wanganl\Desktop\20084154455218_2.jpg">
              <a:extLst>
                <a:ext uri="{FF2B5EF4-FFF2-40B4-BE49-F238E27FC236}">
                  <a16:creationId xmlns:a16="http://schemas.microsoft.com/office/drawing/2014/main" id="{031AD773-A79A-568B-D13B-134157126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87624" y="2369771"/>
              <a:ext cx="378606" cy="411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5" descr="C:\Users\wanganl\Desktop\20084154455218_2.jpg">
              <a:extLst>
                <a:ext uri="{FF2B5EF4-FFF2-40B4-BE49-F238E27FC236}">
                  <a16:creationId xmlns:a16="http://schemas.microsoft.com/office/drawing/2014/main" id="{037A389A-B501-236A-F633-6EA02B8BD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20272" y="2369771"/>
              <a:ext cx="378606" cy="411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玛丽1" descr="E:\IC\报告\20140828中国密码年会自由论坛\超级玛丽插图\u=795854954,122243089&amp;fm=23&amp;gp=0.jpg">
            <a:extLst>
              <a:ext uri="{FF2B5EF4-FFF2-40B4-BE49-F238E27FC236}">
                <a16:creationId xmlns:a16="http://schemas.microsoft.com/office/drawing/2014/main" id="{1273EBCD-4899-8294-BB27-D38ABBF1F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9497"/>
          <a:stretch/>
        </p:blipFill>
        <p:spPr bwMode="auto">
          <a:xfrm>
            <a:off x="1385090" y="2144608"/>
            <a:ext cx="3490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玛丽2" descr="E:\IC\报告\20140828中国密码年会自由论坛\超级玛丽插图\u=795854954,122243089&amp;fm=23&amp;gp=0.jpg">
            <a:extLst>
              <a:ext uri="{FF2B5EF4-FFF2-40B4-BE49-F238E27FC236}">
                <a16:creationId xmlns:a16="http://schemas.microsoft.com/office/drawing/2014/main" id="{600C17D7-A1FB-4A64-9166-FCDA36A7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9497"/>
          <a:stretch/>
        </p:blipFill>
        <p:spPr bwMode="auto">
          <a:xfrm>
            <a:off x="2388060" y="2144608"/>
            <a:ext cx="3490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玛丽3" descr="E:\IC\报告\20140828中国密码年会自由论坛\超级玛丽插图\u=795854954,122243089&amp;fm=23&amp;gp=0.jpg">
            <a:extLst>
              <a:ext uri="{FF2B5EF4-FFF2-40B4-BE49-F238E27FC236}">
                <a16:creationId xmlns:a16="http://schemas.microsoft.com/office/drawing/2014/main" id="{B3554103-6DC1-C367-CCAA-32797023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9497"/>
          <a:stretch/>
        </p:blipFill>
        <p:spPr bwMode="auto">
          <a:xfrm>
            <a:off x="8283714" y="2144608"/>
            <a:ext cx="3490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竖线1">
            <a:extLst>
              <a:ext uri="{FF2B5EF4-FFF2-40B4-BE49-F238E27FC236}">
                <a16:creationId xmlns:a16="http://schemas.microsoft.com/office/drawing/2014/main" id="{45CABF1D-170E-9EB2-FDC5-1BFF7DE5B858}"/>
              </a:ext>
            </a:extLst>
          </p:cNvPr>
          <p:cNvCxnSpPr/>
          <p:nvPr/>
        </p:nvCxnSpPr>
        <p:spPr>
          <a:xfrm>
            <a:off x="3636103" y="4546431"/>
            <a:ext cx="0" cy="8640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竖线2">
            <a:extLst>
              <a:ext uri="{FF2B5EF4-FFF2-40B4-BE49-F238E27FC236}">
                <a16:creationId xmlns:a16="http://schemas.microsoft.com/office/drawing/2014/main" id="{CD35BDAA-4DDC-2A3F-C52E-D4F549A5B8DB}"/>
              </a:ext>
            </a:extLst>
          </p:cNvPr>
          <p:cNvCxnSpPr/>
          <p:nvPr/>
        </p:nvCxnSpPr>
        <p:spPr>
          <a:xfrm>
            <a:off x="4466045" y="4546431"/>
            <a:ext cx="0" cy="8640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竖线3">
            <a:extLst>
              <a:ext uri="{FF2B5EF4-FFF2-40B4-BE49-F238E27FC236}">
                <a16:creationId xmlns:a16="http://schemas.microsoft.com/office/drawing/2014/main" id="{CD9143EF-96AB-867C-8DAC-F2C386108F88}"/>
              </a:ext>
            </a:extLst>
          </p:cNvPr>
          <p:cNvCxnSpPr/>
          <p:nvPr/>
        </p:nvCxnSpPr>
        <p:spPr>
          <a:xfrm>
            <a:off x="6186863" y="4546431"/>
            <a:ext cx="0" cy="8640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E02001E-516A-3AF4-0CEE-09B5996D82EF}"/>
              </a:ext>
            </a:extLst>
          </p:cNvPr>
          <p:cNvSpPr txBox="1"/>
          <p:nvPr/>
        </p:nvSpPr>
        <p:spPr>
          <a:xfrm>
            <a:off x="1955679" y="4706374"/>
            <a:ext cx="1168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时钟：</a:t>
            </a:r>
          </a:p>
        </p:txBody>
      </p:sp>
    </p:spTree>
    <p:extLst>
      <p:ext uri="{BB962C8B-B14F-4D97-AF65-F5344CB8AC3E}">
        <p14:creationId xmlns:p14="http://schemas.microsoft.com/office/powerpoint/2010/main" val="32889322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08998 -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0.06797 4.07407E-6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5 -0.00023 L 0.48593 -0.00185 " pathEditMode="relative" rAng="0" ptsTypes="AA">
                                      <p:cBhvr>
                                        <p:cTn id="28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-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024 L 0.13893 -0.00024 " pathEditMode="relative" rAng="0" ptsTypes="AA">
                                      <p:cBhvr>
                                        <p:cTn id="32" dur="6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185 L 0.32721 -0.0018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13633 4.07407E-6 " pathEditMode="relative" rAng="0" ptsTypes="AA">
                                      <p:cBhvr>
                                        <p:cTn id="46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9"/>
          <p:cNvSpPr txBox="1"/>
          <p:nvPr/>
        </p:nvSpPr>
        <p:spPr bwMode="auto">
          <a:xfrm>
            <a:off x="1279525" y="2528666"/>
            <a:ext cx="1806575" cy="67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23" name="内容占位符 10"/>
          <p:cNvSpPr txBox="1"/>
          <p:nvPr/>
        </p:nvSpPr>
        <p:spPr bwMode="auto">
          <a:xfrm>
            <a:off x="1122361" y="3936012"/>
            <a:ext cx="2120900" cy="39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6395581" y="994374"/>
            <a:ext cx="4329924" cy="1098506"/>
            <a:chOff x="5337036" y="1031947"/>
            <a:chExt cx="4329924" cy="1098506"/>
          </a:xfrm>
        </p:grpSpPr>
        <p:sp>
          <p:nvSpPr>
            <p:cNvPr id="46" name="文本框 4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10" y="1248904"/>
              <a:ext cx="3282950" cy="798646"/>
              <a:chOff x="6384011" y="1247332"/>
              <a:chExt cx="3282950" cy="79168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384011" y="1247332"/>
                <a:ext cx="3282950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密码硬件实现基础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395581" y="5038533"/>
            <a:ext cx="5150662" cy="1098506"/>
            <a:chOff x="5337036" y="1031947"/>
            <a:chExt cx="5150662" cy="1098506"/>
          </a:xfrm>
        </p:grpSpPr>
        <p:sp>
          <p:nvSpPr>
            <p:cNvPr id="51" name="文本框 50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384010" y="1248904"/>
              <a:ext cx="4103688" cy="798646"/>
              <a:chOff x="6384011" y="1247332"/>
              <a:chExt cx="4103688" cy="791687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6384011" y="1247332"/>
                <a:ext cx="4103688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密码硬件实现效率评估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6395581" y="2342427"/>
            <a:ext cx="4329924" cy="1098506"/>
            <a:chOff x="5337036" y="1031947"/>
            <a:chExt cx="4329924" cy="1098506"/>
          </a:xfrm>
        </p:grpSpPr>
        <p:sp>
          <p:nvSpPr>
            <p:cNvPr id="56" name="文本框 5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384010" y="1248904"/>
              <a:ext cx="3282950" cy="798646"/>
              <a:chOff x="6384011" y="1247332"/>
              <a:chExt cx="3282950" cy="791687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6384011" y="1247332"/>
                <a:ext cx="3282950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组合逻辑电路设计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6395581" y="3690480"/>
            <a:ext cx="4329924" cy="1098506"/>
            <a:chOff x="5337036" y="1031947"/>
            <a:chExt cx="4329924" cy="1098506"/>
          </a:xfrm>
        </p:grpSpPr>
        <p:sp>
          <p:nvSpPr>
            <p:cNvPr id="61" name="文本框 60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6384010" y="1248904"/>
              <a:ext cx="3282950" cy="798646"/>
              <a:chOff x="6384011" y="1247332"/>
              <a:chExt cx="3282950" cy="791687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384011" y="1247332"/>
                <a:ext cx="3282950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时序逻辑电路设计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5FECF-0D08-F715-79A6-97D954CD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用时序逻辑电路实现计数器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96BE1D-B277-848C-9986-85B73E6CBD75}"/>
              </a:ext>
            </a:extLst>
          </p:cNvPr>
          <p:cNvSpPr txBox="1"/>
          <p:nvPr/>
        </p:nvSpPr>
        <p:spPr>
          <a:xfrm>
            <a:off x="1013283" y="1843950"/>
            <a:ext cx="104683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always@(</a:t>
            </a:r>
            <a:r>
              <a:rPr lang="en-US" altLang="zh-CN" sz="2000" dirty="0" err="1">
                <a:latin typeface="+mn-ea"/>
                <a:ea typeface="+mn-ea"/>
              </a:rPr>
              <a:t>posedge</a:t>
            </a:r>
            <a:r>
              <a:rPr lang="en-US" altLang="zh-CN" sz="2000" dirty="0">
                <a:latin typeface="+mn-ea"/>
                <a:ea typeface="+mn-ea"/>
              </a:rPr>
              <a:t> clock)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    if (start==0)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        counter &lt;= 0;    		// </a:t>
            </a:r>
            <a:r>
              <a:rPr lang="zh-CN" altLang="en-US" sz="2000" dirty="0">
                <a:latin typeface="+mn-ea"/>
                <a:ea typeface="+mn-ea"/>
              </a:rPr>
              <a:t>如果未开始，则</a:t>
            </a:r>
            <a:r>
              <a:rPr lang="en-US" altLang="zh-CN" sz="2000" dirty="0">
                <a:latin typeface="+mn-ea"/>
                <a:ea typeface="+mn-ea"/>
              </a:rPr>
              <a:t>counter</a:t>
            </a:r>
            <a:r>
              <a:rPr lang="zh-CN" altLang="en-US" sz="2000" dirty="0">
                <a:latin typeface="+mn-ea"/>
                <a:ea typeface="+mn-ea"/>
              </a:rPr>
              <a:t>持续保持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    </a:t>
            </a:r>
            <a:r>
              <a:rPr lang="en-US" altLang="zh-CN" sz="2000" dirty="0">
                <a:latin typeface="+mn-ea"/>
                <a:ea typeface="+mn-ea"/>
              </a:rPr>
              <a:t>else if (counter==10)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        counter &lt;= 0;			// </a:t>
            </a:r>
            <a:r>
              <a:rPr lang="zh-CN" altLang="en-US" sz="2000" dirty="0">
                <a:latin typeface="+mn-ea"/>
                <a:ea typeface="+mn-ea"/>
              </a:rPr>
              <a:t>如果计数达到上限</a:t>
            </a:r>
            <a:r>
              <a:rPr lang="en-US" altLang="zh-CN" sz="2000" dirty="0">
                <a:latin typeface="+mn-ea"/>
                <a:ea typeface="+mn-ea"/>
              </a:rPr>
              <a:t>10</a:t>
            </a:r>
            <a:r>
              <a:rPr lang="zh-CN" altLang="en-US" sz="2000" dirty="0">
                <a:latin typeface="+mn-ea"/>
                <a:ea typeface="+mn-ea"/>
              </a:rPr>
              <a:t>则复位</a:t>
            </a:r>
            <a:r>
              <a:rPr lang="en-US" altLang="zh-CN" sz="2000" dirty="0">
                <a:latin typeface="+mn-ea"/>
                <a:ea typeface="+mn-ea"/>
              </a:rPr>
              <a:t>counter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    else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        counter &lt;= counter+1; 	// </a:t>
            </a:r>
            <a:r>
              <a:rPr lang="zh-CN" altLang="en-US" sz="2000" dirty="0">
                <a:latin typeface="+mn-ea"/>
                <a:ea typeface="+mn-ea"/>
              </a:rPr>
              <a:t>计数器加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571507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4D9C0-248E-DD18-5183-96DF5FE8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算法硬件实现（</a:t>
            </a:r>
            <a:r>
              <a:rPr lang="en-US" altLang="zh-CN" dirty="0"/>
              <a:t>10</a:t>
            </a:r>
            <a:r>
              <a:rPr lang="zh-CN" altLang="en-US" dirty="0"/>
              <a:t>轮电路平铺）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9655BF-A1C5-6F04-0E91-2B55AF536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71" y="907714"/>
            <a:ext cx="5928458" cy="57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719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8F889-3C52-9E32-F857-BB439570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算法硬件实现（常见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8A9B98E-CCDF-53BA-5AB7-4113BB391F8F}"/>
              </a:ext>
            </a:extLst>
          </p:cNvPr>
          <p:cNvGrpSpPr/>
          <p:nvPr/>
        </p:nvGrpSpPr>
        <p:grpSpPr>
          <a:xfrm>
            <a:off x="1753122" y="1310244"/>
            <a:ext cx="8671008" cy="4429236"/>
            <a:chOff x="2598280" y="1276695"/>
            <a:chExt cx="8671008" cy="442923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8D49B4F-8FEF-7295-3E3D-46B16F427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8943" y="1276695"/>
              <a:ext cx="8660345" cy="4429236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25B0AAE-8A4C-2444-0D47-6E7B5D668FA7}"/>
                </a:ext>
              </a:extLst>
            </p:cNvPr>
            <p:cNvSpPr/>
            <p:nvPr/>
          </p:nvSpPr>
          <p:spPr>
            <a:xfrm>
              <a:off x="2598280" y="2753603"/>
              <a:ext cx="524411" cy="15121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寄存器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41904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290B0-35F5-A2D9-988A-F2BAB965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算法硬件实现（常见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666BF12-C779-50A2-6FBB-A5D8E7B23AB3}"/>
              </a:ext>
            </a:extLst>
          </p:cNvPr>
          <p:cNvGrpSpPr/>
          <p:nvPr/>
        </p:nvGrpSpPr>
        <p:grpSpPr>
          <a:xfrm>
            <a:off x="1765827" y="1306194"/>
            <a:ext cx="8660345" cy="4429236"/>
            <a:chOff x="1849401" y="1446302"/>
            <a:chExt cx="8660345" cy="442923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3325E2-8DEB-C54B-97F7-E099A5E5C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9401" y="1446302"/>
              <a:ext cx="8660345" cy="4429236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2A55C40B-340D-BA0E-EA92-C39E5102F409}"/>
                </a:ext>
              </a:extLst>
            </p:cNvPr>
            <p:cNvSpPr/>
            <p:nvPr/>
          </p:nvSpPr>
          <p:spPr>
            <a:xfrm>
              <a:off x="3184400" y="4219354"/>
              <a:ext cx="652356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寄        存        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42097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853892" y="1181633"/>
            <a:ext cx="5577866" cy="4955642"/>
            <a:chOff x="6215603" y="1353083"/>
            <a:chExt cx="5577866" cy="4955642"/>
          </a:xfrm>
        </p:grpSpPr>
        <p:sp>
          <p:nvSpPr>
            <p:cNvPr id="26" name="文本占位符 11"/>
            <p:cNvSpPr txBox="1"/>
            <p:nvPr/>
          </p:nvSpPr>
          <p:spPr>
            <a:xfrm>
              <a:off x="6512398" y="4034115"/>
              <a:ext cx="4984278" cy="54612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7" name="文本占位符 12"/>
            <p:cNvSpPr txBox="1"/>
            <p:nvPr/>
          </p:nvSpPr>
          <p:spPr>
            <a:xfrm>
              <a:off x="6215603" y="3031304"/>
              <a:ext cx="5577866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密码硬件实现效率评估</a:t>
              </a:r>
            </a:p>
          </p:txBody>
        </p:sp>
        <p:sp>
          <p:nvSpPr>
            <p:cNvPr id="28" name="books-group_25777"/>
            <p:cNvSpPr>
              <a:spLocks noChangeAspect="1"/>
            </p:cNvSpPr>
            <p:nvPr/>
          </p:nvSpPr>
          <p:spPr bwMode="auto">
            <a:xfrm>
              <a:off x="8310569" y="1353083"/>
              <a:ext cx="1387936" cy="1419261"/>
            </a:xfrm>
            <a:custGeom>
              <a:avLst/>
              <a:gdLst>
                <a:gd name="connsiteX0" fmla="*/ 75418 w 590915"/>
                <a:gd name="connsiteY0" fmla="*/ 479492 h 604252"/>
                <a:gd name="connsiteX1" fmla="*/ 398146 w 590915"/>
                <a:gd name="connsiteY1" fmla="*/ 479492 h 604252"/>
                <a:gd name="connsiteX2" fmla="*/ 408150 w 590915"/>
                <a:gd name="connsiteY2" fmla="*/ 489477 h 604252"/>
                <a:gd name="connsiteX3" fmla="*/ 398146 w 590915"/>
                <a:gd name="connsiteY3" fmla="*/ 499462 h 604252"/>
                <a:gd name="connsiteX4" fmla="*/ 75418 w 590915"/>
                <a:gd name="connsiteY4" fmla="*/ 499462 h 604252"/>
                <a:gd name="connsiteX5" fmla="*/ 65414 w 590915"/>
                <a:gd name="connsiteY5" fmla="*/ 489477 h 604252"/>
                <a:gd name="connsiteX6" fmla="*/ 75418 w 590915"/>
                <a:gd name="connsiteY6" fmla="*/ 479492 h 604252"/>
                <a:gd name="connsiteX7" fmla="*/ 75418 w 590915"/>
                <a:gd name="connsiteY7" fmla="*/ 424451 h 604252"/>
                <a:gd name="connsiteX8" fmla="*/ 398146 w 590915"/>
                <a:gd name="connsiteY8" fmla="*/ 424451 h 604252"/>
                <a:gd name="connsiteX9" fmla="*/ 408150 w 590915"/>
                <a:gd name="connsiteY9" fmla="*/ 434436 h 604252"/>
                <a:gd name="connsiteX10" fmla="*/ 398146 w 590915"/>
                <a:gd name="connsiteY10" fmla="*/ 444421 h 604252"/>
                <a:gd name="connsiteX11" fmla="*/ 75418 w 590915"/>
                <a:gd name="connsiteY11" fmla="*/ 444421 h 604252"/>
                <a:gd name="connsiteX12" fmla="*/ 65414 w 590915"/>
                <a:gd name="connsiteY12" fmla="*/ 434436 h 604252"/>
                <a:gd name="connsiteX13" fmla="*/ 75418 w 590915"/>
                <a:gd name="connsiteY13" fmla="*/ 424451 h 604252"/>
                <a:gd name="connsiteX14" fmla="*/ 75418 w 590915"/>
                <a:gd name="connsiteY14" fmla="*/ 369410 h 604252"/>
                <a:gd name="connsiteX15" fmla="*/ 398146 w 590915"/>
                <a:gd name="connsiteY15" fmla="*/ 369410 h 604252"/>
                <a:gd name="connsiteX16" fmla="*/ 408150 w 590915"/>
                <a:gd name="connsiteY16" fmla="*/ 379395 h 604252"/>
                <a:gd name="connsiteX17" fmla="*/ 398146 w 590915"/>
                <a:gd name="connsiteY17" fmla="*/ 389380 h 604252"/>
                <a:gd name="connsiteX18" fmla="*/ 75418 w 590915"/>
                <a:gd name="connsiteY18" fmla="*/ 389380 h 604252"/>
                <a:gd name="connsiteX19" fmla="*/ 65414 w 590915"/>
                <a:gd name="connsiteY19" fmla="*/ 379395 h 604252"/>
                <a:gd name="connsiteX20" fmla="*/ 75418 w 590915"/>
                <a:gd name="connsiteY20" fmla="*/ 369410 h 604252"/>
                <a:gd name="connsiteX21" fmla="*/ 75418 w 590915"/>
                <a:gd name="connsiteY21" fmla="*/ 314369 h 604252"/>
                <a:gd name="connsiteX22" fmla="*/ 398146 w 590915"/>
                <a:gd name="connsiteY22" fmla="*/ 314369 h 604252"/>
                <a:gd name="connsiteX23" fmla="*/ 408150 w 590915"/>
                <a:gd name="connsiteY23" fmla="*/ 324354 h 604252"/>
                <a:gd name="connsiteX24" fmla="*/ 398146 w 590915"/>
                <a:gd name="connsiteY24" fmla="*/ 334339 h 604252"/>
                <a:gd name="connsiteX25" fmla="*/ 75418 w 590915"/>
                <a:gd name="connsiteY25" fmla="*/ 334339 h 604252"/>
                <a:gd name="connsiteX26" fmla="*/ 65414 w 590915"/>
                <a:gd name="connsiteY26" fmla="*/ 324354 h 604252"/>
                <a:gd name="connsiteX27" fmla="*/ 75418 w 590915"/>
                <a:gd name="connsiteY27" fmla="*/ 314369 h 604252"/>
                <a:gd name="connsiteX28" fmla="*/ 50518 w 590915"/>
                <a:gd name="connsiteY28" fmla="*/ 275707 h 604252"/>
                <a:gd name="connsiteX29" fmla="*/ 20007 w 590915"/>
                <a:gd name="connsiteY29" fmla="*/ 306174 h 604252"/>
                <a:gd name="connsiteX30" fmla="*/ 20007 w 590915"/>
                <a:gd name="connsiteY30" fmla="*/ 510354 h 604252"/>
                <a:gd name="connsiteX31" fmla="*/ 50518 w 590915"/>
                <a:gd name="connsiteY31" fmla="*/ 540821 h 604252"/>
                <a:gd name="connsiteX32" fmla="*/ 86730 w 590915"/>
                <a:gd name="connsiteY32" fmla="*/ 540821 h 604252"/>
                <a:gd name="connsiteX33" fmla="*/ 94533 w 590915"/>
                <a:gd name="connsiteY33" fmla="*/ 544617 h 604252"/>
                <a:gd name="connsiteX34" fmla="*/ 96334 w 590915"/>
                <a:gd name="connsiteY34" fmla="*/ 553207 h 604252"/>
                <a:gd name="connsiteX35" fmla="*/ 90432 w 590915"/>
                <a:gd name="connsiteY35" fmla="*/ 576382 h 604252"/>
                <a:gd name="connsiteX36" fmla="*/ 165358 w 590915"/>
                <a:gd name="connsiteY36" fmla="*/ 541720 h 604252"/>
                <a:gd name="connsiteX37" fmla="*/ 169559 w 590915"/>
                <a:gd name="connsiteY37" fmla="*/ 540821 h 604252"/>
                <a:gd name="connsiteX38" fmla="*/ 423047 w 590915"/>
                <a:gd name="connsiteY38" fmla="*/ 540821 h 604252"/>
                <a:gd name="connsiteX39" fmla="*/ 453558 w 590915"/>
                <a:gd name="connsiteY39" fmla="*/ 510354 h 604252"/>
                <a:gd name="connsiteX40" fmla="*/ 453558 w 590915"/>
                <a:gd name="connsiteY40" fmla="*/ 306174 h 604252"/>
                <a:gd name="connsiteX41" fmla="*/ 423047 w 590915"/>
                <a:gd name="connsiteY41" fmla="*/ 275707 h 604252"/>
                <a:gd name="connsiteX42" fmla="*/ 50518 w 590915"/>
                <a:gd name="connsiteY42" fmla="*/ 255729 h 604252"/>
                <a:gd name="connsiteX43" fmla="*/ 423047 w 590915"/>
                <a:gd name="connsiteY43" fmla="*/ 255729 h 604252"/>
                <a:gd name="connsiteX44" fmla="*/ 473565 w 590915"/>
                <a:gd name="connsiteY44" fmla="*/ 306174 h 604252"/>
                <a:gd name="connsiteX45" fmla="*/ 473565 w 590915"/>
                <a:gd name="connsiteY45" fmla="*/ 510354 h 604252"/>
                <a:gd name="connsiteX46" fmla="*/ 423047 w 590915"/>
                <a:gd name="connsiteY46" fmla="*/ 560799 h 604252"/>
                <a:gd name="connsiteX47" fmla="*/ 171760 w 590915"/>
                <a:gd name="connsiteY47" fmla="*/ 560799 h 604252"/>
                <a:gd name="connsiteX48" fmla="*/ 79828 w 590915"/>
                <a:gd name="connsiteY48" fmla="*/ 603353 h 604252"/>
                <a:gd name="connsiteX49" fmla="*/ 75626 w 590915"/>
                <a:gd name="connsiteY49" fmla="*/ 604252 h 604252"/>
                <a:gd name="connsiteX50" fmla="*/ 69224 w 590915"/>
                <a:gd name="connsiteY50" fmla="*/ 601955 h 604252"/>
                <a:gd name="connsiteX51" fmla="*/ 65923 w 590915"/>
                <a:gd name="connsiteY51" fmla="*/ 591865 h 604252"/>
                <a:gd name="connsiteX52" fmla="*/ 73826 w 590915"/>
                <a:gd name="connsiteY52" fmla="*/ 560799 h 604252"/>
                <a:gd name="connsiteX53" fmla="*/ 50518 w 590915"/>
                <a:gd name="connsiteY53" fmla="*/ 560799 h 604252"/>
                <a:gd name="connsiteX54" fmla="*/ 0 w 590915"/>
                <a:gd name="connsiteY54" fmla="*/ 510354 h 604252"/>
                <a:gd name="connsiteX55" fmla="*/ 0 w 590915"/>
                <a:gd name="connsiteY55" fmla="*/ 306174 h 604252"/>
                <a:gd name="connsiteX56" fmla="*/ 50518 w 590915"/>
                <a:gd name="connsiteY56" fmla="*/ 255729 h 604252"/>
                <a:gd name="connsiteX57" fmla="*/ 454971 w 590915"/>
                <a:gd name="connsiteY57" fmla="*/ 168510 h 604252"/>
                <a:gd name="connsiteX58" fmla="*/ 462060 w 590915"/>
                <a:gd name="connsiteY58" fmla="*/ 171406 h 604252"/>
                <a:gd name="connsiteX59" fmla="*/ 464956 w 590915"/>
                <a:gd name="connsiteY59" fmla="*/ 178495 h 604252"/>
                <a:gd name="connsiteX60" fmla="*/ 462060 w 590915"/>
                <a:gd name="connsiteY60" fmla="*/ 185485 h 604252"/>
                <a:gd name="connsiteX61" fmla="*/ 454971 w 590915"/>
                <a:gd name="connsiteY61" fmla="*/ 188480 h 604252"/>
                <a:gd name="connsiteX62" fmla="*/ 447882 w 590915"/>
                <a:gd name="connsiteY62" fmla="*/ 185485 h 604252"/>
                <a:gd name="connsiteX63" fmla="*/ 444986 w 590915"/>
                <a:gd name="connsiteY63" fmla="*/ 178495 h 604252"/>
                <a:gd name="connsiteX64" fmla="*/ 447882 w 590915"/>
                <a:gd name="connsiteY64" fmla="*/ 171406 h 604252"/>
                <a:gd name="connsiteX65" fmla="*/ 454971 w 590915"/>
                <a:gd name="connsiteY65" fmla="*/ 168510 h 604252"/>
                <a:gd name="connsiteX66" fmla="*/ 456382 w 590915"/>
                <a:gd name="connsiteY66" fmla="*/ 43327 h 604252"/>
                <a:gd name="connsiteX67" fmla="*/ 499815 w 590915"/>
                <a:gd name="connsiteY67" fmla="*/ 86702 h 604252"/>
                <a:gd name="connsiteX68" fmla="*/ 479199 w 590915"/>
                <a:gd name="connsiteY68" fmla="*/ 123580 h 604252"/>
                <a:gd name="connsiteX69" fmla="*/ 478799 w 590915"/>
                <a:gd name="connsiteY69" fmla="*/ 123880 h 604252"/>
                <a:gd name="connsiteX70" fmla="*/ 464989 w 590915"/>
                <a:gd name="connsiteY70" fmla="*/ 148266 h 604252"/>
                <a:gd name="connsiteX71" fmla="*/ 455281 w 590915"/>
                <a:gd name="connsiteY71" fmla="*/ 158560 h 604252"/>
                <a:gd name="connsiteX72" fmla="*/ 454881 w 590915"/>
                <a:gd name="connsiteY72" fmla="*/ 158560 h 604252"/>
                <a:gd name="connsiteX73" fmla="*/ 444973 w 590915"/>
                <a:gd name="connsiteY73" fmla="*/ 148866 h 604252"/>
                <a:gd name="connsiteX74" fmla="*/ 468791 w 590915"/>
                <a:gd name="connsiteY74" fmla="*/ 106590 h 604252"/>
                <a:gd name="connsiteX75" fmla="*/ 479800 w 590915"/>
                <a:gd name="connsiteY75" fmla="*/ 86702 h 604252"/>
                <a:gd name="connsiteX76" fmla="*/ 456382 w 590915"/>
                <a:gd name="connsiteY76" fmla="*/ 63315 h 604252"/>
                <a:gd name="connsiteX77" fmla="*/ 432964 w 590915"/>
                <a:gd name="connsiteY77" fmla="*/ 86702 h 604252"/>
                <a:gd name="connsiteX78" fmla="*/ 422957 w 590915"/>
                <a:gd name="connsiteY78" fmla="*/ 96696 h 604252"/>
                <a:gd name="connsiteX79" fmla="*/ 412949 w 590915"/>
                <a:gd name="connsiteY79" fmla="*/ 86702 h 604252"/>
                <a:gd name="connsiteX80" fmla="*/ 456382 w 590915"/>
                <a:gd name="connsiteY80" fmla="*/ 43327 h 604252"/>
                <a:gd name="connsiteX81" fmla="*/ 372361 w 590915"/>
                <a:gd name="connsiteY81" fmla="*/ 19982 h 604252"/>
                <a:gd name="connsiteX82" fmla="*/ 341854 w 590915"/>
                <a:gd name="connsiteY82" fmla="*/ 50454 h 604252"/>
                <a:gd name="connsiteX83" fmla="*/ 341854 w 590915"/>
                <a:gd name="connsiteY83" fmla="*/ 170245 h 604252"/>
                <a:gd name="connsiteX84" fmla="*/ 372361 w 590915"/>
                <a:gd name="connsiteY84" fmla="*/ 200717 h 604252"/>
                <a:gd name="connsiteX85" fmla="*/ 417472 w 590915"/>
                <a:gd name="connsiteY85" fmla="*/ 200717 h 604252"/>
                <a:gd name="connsiteX86" fmla="*/ 421673 w 590915"/>
                <a:gd name="connsiteY86" fmla="*/ 201616 h 604252"/>
                <a:gd name="connsiteX87" fmla="*/ 490090 w 590915"/>
                <a:gd name="connsiteY87" fmla="*/ 233287 h 604252"/>
                <a:gd name="connsiteX88" fmla="*/ 490390 w 590915"/>
                <a:gd name="connsiteY88" fmla="*/ 210508 h 604252"/>
                <a:gd name="connsiteX89" fmla="*/ 500393 w 590915"/>
                <a:gd name="connsiteY89" fmla="*/ 200717 h 604252"/>
                <a:gd name="connsiteX90" fmla="*/ 540403 w 590915"/>
                <a:gd name="connsiteY90" fmla="*/ 200717 h 604252"/>
                <a:gd name="connsiteX91" fmla="*/ 570910 w 590915"/>
                <a:gd name="connsiteY91" fmla="*/ 170245 h 604252"/>
                <a:gd name="connsiteX92" fmla="*/ 570910 w 590915"/>
                <a:gd name="connsiteY92" fmla="*/ 50454 h 604252"/>
                <a:gd name="connsiteX93" fmla="*/ 540403 w 590915"/>
                <a:gd name="connsiteY93" fmla="*/ 19982 h 604252"/>
                <a:gd name="connsiteX94" fmla="*/ 372361 w 590915"/>
                <a:gd name="connsiteY94" fmla="*/ 0 h 604252"/>
                <a:gd name="connsiteX95" fmla="*/ 540403 w 590915"/>
                <a:gd name="connsiteY95" fmla="*/ 0 h 604252"/>
                <a:gd name="connsiteX96" fmla="*/ 590915 w 590915"/>
                <a:gd name="connsiteY96" fmla="*/ 50454 h 604252"/>
                <a:gd name="connsiteX97" fmla="*/ 590915 w 590915"/>
                <a:gd name="connsiteY97" fmla="*/ 170245 h 604252"/>
                <a:gd name="connsiteX98" fmla="*/ 540403 w 590915"/>
                <a:gd name="connsiteY98" fmla="*/ 220699 h 604252"/>
                <a:gd name="connsiteX99" fmla="*/ 510295 w 590915"/>
                <a:gd name="connsiteY99" fmla="*/ 220699 h 604252"/>
                <a:gd name="connsiteX100" fmla="*/ 509795 w 590915"/>
                <a:gd name="connsiteY100" fmla="*/ 248973 h 604252"/>
                <a:gd name="connsiteX101" fmla="*/ 505194 w 590915"/>
                <a:gd name="connsiteY101" fmla="*/ 257265 h 604252"/>
                <a:gd name="connsiteX102" fmla="*/ 499793 w 590915"/>
                <a:gd name="connsiteY102" fmla="*/ 258764 h 604252"/>
                <a:gd name="connsiteX103" fmla="*/ 495592 w 590915"/>
                <a:gd name="connsiteY103" fmla="*/ 257865 h 604252"/>
                <a:gd name="connsiteX104" fmla="*/ 415272 w 590915"/>
                <a:gd name="connsiteY104" fmla="*/ 220699 h 604252"/>
                <a:gd name="connsiteX105" fmla="*/ 372361 w 590915"/>
                <a:gd name="connsiteY105" fmla="*/ 220699 h 604252"/>
                <a:gd name="connsiteX106" fmla="*/ 321849 w 590915"/>
                <a:gd name="connsiteY106" fmla="*/ 170245 h 604252"/>
                <a:gd name="connsiteX107" fmla="*/ 321849 w 590915"/>
                <a:gd name="connsiteY107" fmla="*/ 50454 h 604252"/>
                <a:gd name="connsiteX108" fmla="*/ 372361 w 590915"/>
                <a:gd name="connsiteY108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90915" h="604252">
                  <a:moveTo>
                    <a:pt x="75418" y="479492"/>
                  </a:moveTo>
                  <a:lnTo>
                    <a:pt x="398146" y="479492"/>
                  </a:lnTo>
                  <a:cubicBezTo>
                    <a:pt x="403748" y="479492"/>
                    <a:pt x="408150" y="483985"/>
                    <a:pt x="408150" y="489477"/>
                  </a:cubicBezTo>
                  <a:cubicBezTo>
                    <a:pt x="408150" y="495069"/>
                    <a:pt x="403748" y="499462"/>
                    <a:pt x="398146" y="499462"/>
                  </a:cubicBezTo>
                  <a:lnTo>
                    <a:pt x="75418" y="499462"/>
                  </a:lnTo>
                  <a:cubicBezTo>
                    <a:pt x="69916" y="499462"/>
                    <a:pt x="65414" y="495069"/>
                    <a:pt x="65414" y="489477"/>
                  </a:cubicBezTo>
                  <a:cubicBezTo>
                    <a:pt x="65414" y="483985"/>
                    <a:pt x="69916" y="479492"/>
                    <a:pt x="75418" y="479492"/>
                  </a:cubicBezTo>
                  <a:close/>
                  <a:moveTo>
                    <a:pt x="75418" y="424451"/>
                  </a:moveTo>
                  <a:lnTo>
                    <a:pt x="398146" y="424451"/>
                  </a:lnTo>
                  <a:cubicBezTo>
                    <a:pt x="403748" y="424451"/>
                    <a:pt x="408150" y="428944"/>
                    <a:pt x="408150" y="434436"/>
                  </a:cubicBezTo>
                  <a:cubicBezTo>
                    <a:pt x="408150" y="439928"/>
                    <a:pt x="403748" y="444421"/>
                    <a:pt x="398146" y="444421"/>
                  </a:cubicBezTo>
                  <a:lnTo>
                    <a:pt x="75418" y="444421"/>
                  </a:lnTo>
                  <a:cubicBezTo>
                    <a:pt x="69916" y="444421"/>
                    <a:pt x="65414" y="439928"/>
                    <a:pt x="65414" y="434436"/>
                  </a:cubicBezTo>
                  <a:cubicBezTo>
                    <a:pt x="65414" y="428944"/>
                    <a:pt x="69916" y="424451"/>
                    <a:pt x="75418" y="424451"/>
                  </a:cubicBezTo>
                  <a:close/>
                  <a:moveTo>
                    <a:pt x="75418" y="369410"/>
                  </a:moveTo>
                  <a:lnTo>
                    <a:pt x="398146" y="369410"/>
                  </a:lnTo>
                  <a:cubicBezTo>
                    <a:pt x="403748" y="369410"/>
                    <a:pt x="408150" y="373903"/>
                    <a:pt x="408150" y="379395"/>
                  </a:cubicBezTo>
                  <a:cubicBezTo>
                    <a:pt x="408150" y="384887"/>
                    <a:pt x="403748" y="389380"/>
                    <a:pt x="398146" y="389380"/>
                  </a:cubicBezTo>
                  <a:lnTo>
                    <a:pt x="75418" y="389380"/>
                  </a:lnTo>
                  <a:cubicBezTo>
                    <a:pt x="69916" y="389380"/>
                    <a:pt x="65414" y="384887"/>
                    <a:pt x="65414" y="379395"/>
                  </a:cubicBezTo>
                  <a:cubicBezTo>
                    <a:pt x="65414" y="373903"/>
                    <a:pt x="69916" y="369410"/>
                    <a:pt x="75418" y="369410"/>
                  </a:cubicBezTo>
                  <a:close/>
                  <a:moveTo>
                    <a:pt x="75418" y="314369"/>
                  </a:moveTo>
                  <a:lnTo>
                    <a:pt x="398146" y="314369"/>
                  </a:lnTo>
                  <a:cubicBezTo>
                    <a:pt x="403748" y="314369"/>
                    <a:pt x="408150" y="318862"/>
                    <a:pt x="408150" y="324354"/>
                  </a:cubicBezTo>
                  <a:cubicBezTo>
                    <a:pt x="408150" y="329846"/>
                    <a:pt x="403748" y="334339"/>
                    <a:pt x="398146" y="334339"/>
                  </a:cubicBezTo>
                  <a:lnTo>
                    <a:pt x="75418" y="334339"/>
                  </a:lnTo>
                  <a:cubicBezTo>
                    <a:pt x="69916" y="334339"/>
                    <a:pt x="65414" y="329846"/>
                    <a:pt x="65414" y="324354"/>
                  </a:cubicBezTo>
                  <a:cubicBezTo>
                    <a:pt x="65414" y="318862"/>
                    <a:pt x="69916" y="314369"/>
                    <a:pt x="75418" y="314369"/>
                  </a:cubicBezTo>
                  <a:close/>
                  <a:moveTo>
                    <a:pt x="50518" y="275707"/>
                  </a:moveTo>
                  <a:cubicBezTo>
                    <a:pt x="33712" y="275707"/>
                    <a:pt x="20007" y="289393"/>
                    <a:pt x="20007" y="306174"/>
                  </a:cubicBezTo>
                  <a:lnTo>
                    <a:pt x="20007" y="510354"/>
                  </a:lnTo>
                  <a:cubicBezTo>
                    <a:pt x="20007" y="527135"/>
                    <a:pt x="33712" y="540821"/>
                    <a:pt x="50518" y="540821"/>
                  </a:cubicBezTo>
                  <a:lnTo>
                    <a:pt x="86730" y="540821"/>
                  </a:lnTo>
                  <a:cubicBezTo>
                    <a:pt x="89731" y="540821"/>
                    <a:pt x="92732" y="542219"/>
                    <a:pt x="94533" y="544617"/>
                  </a:cubicBezTo>
                  <a:cubicBezTo>
                    <a:pt x="96434" y="547114"/>
                    <a:pt x="97134" y="550210"/>
                    <a:pt x="96334" y="553207"/>
                  </a:cubicBezTo>
                  <a:lnTo>
                    <a:pt x="90432" y="576382"/>
                  </a:lnTo>
                  <a:lnTo>
                    <a:pt x="165358" y="541720"/>
                  </a:lnTo>
                  <a:cubicBezTo>
                    <a:pt x="166758" y="541120"/>
                    <a:pt x="168159" y="540821"/>
                    <a:pt x="169559" y="540821"/>
                  </a:cubicBezTo>
                  <a:lnTo>
                    <a:pt x="423047" y="540821"/>
                  </a:lnTo>
                  <a:cubicBezTo>
                    <a:pt x="439853" y="540821"/>
                    <a:pt x="453558" y="527135"/>
                    <a:pt x="453558" y="510354"/>
                  </a:cubicBezTo>
                  <a:lnTo>
                    <a:pt x="453558" y="306174"/>
                  </a:lnTo>
                  <a:cubicBezTo>
                    <a:pt x="453558" y="289393"/>
                    <a:pt x="439853" y="275707"/>
                    <a:pt x="423047" y="275707"/>
                  </a:cubicBezTo>
                  <a:close/>
                  <a:moveTo>
                    <a:pt x="50518" y="255729"/>
                  </a:moveTo>
                  <a:lnTo>
                    <a:pt x="423047" y="255729"/>
                  </a:lnTo>
                  <a:cubicBezTo>
                    <a:pt x="450857" y="255729"/>
                    <a:pt x="473565" y="278404"/>
                    <a:pt x="473565" y="306174"/>
                  </a:cubicBezTo>
                  <a:lnTo>
                    <a:pt x="473565" y="510354"/>
                  </a:lnTo>
                  <a:cubicBezTo>
                    <a:pt x="473565" y="538124"/>
                    <a:pt x="450857" y="560799"/>
                    <a:pt x="423047" y="560799"/>
                  </a:cubicBezTo>
                  <a:lnTo>
                    <a:pt x="171760" y="560799"/>
                  </a:lnTo>
                  <a:lnTo>
                    <a:pt x="79828" y="603353"/>
                  </a:lnTo>
                  <a:cubicBezTo>
                    <a:pt x="78427" y="603952"/>
                    <a:pt x="77027" y="604252"/>
                    <a:pt x="75626" y="604252"/>
                  </a:cubicBezTo>
                  <a:cubicBezTo>
                    <a:pt x="73326" y="604252"/>
                    <a:pt x="71025" y="603553"/>
                    <a:pt x="69224" y="601955"/>
                  </a:cubicBezTo>
                  <a:cubicBezTo>
                    <a:pt x="66223" y="599557"/>
                    <a:pt x="64923" y="595561"/>
                    <a:pt x="65923" y="591865"/>
                  </a:cubicBezTo>
                  <a:lnTo>
                    <a:pt x="73826" y="560799"/>
                  </a:lnTo>
                  <a:lnTo>
                    <a:pt x="50518" y="560799"/>
                  </a:lnTo>
                  <a:cubicBezTo>
                    <a:pt x="22708" y="560799"/>
                    <a:pt x="0" y="538124"/>
                    <a:pt x="0" y="510354"/>
                  </a:cubicBezTo>
                  <a:lnTo>
                    <a:pt x="0" y="306174"/>
                  </a:lnTo>
                  <a:cubicBezTo>
                    <a:pt x="0" y="278404"/>
                    <a:pt x="22708" y="255729"/>
                    <a:pt x="50518" y="255729"/>
                  </a:cubicBezTo>
                  <a:close/>
                  <a:moveTo>
                    <a:pt x="454971" y="168510"/>
                  </a:moveTo>
                  <a:cubicBezTo>
                    <a:pt x="457567" y="168510"/>
                    <a:pt x="460163" y="169509"/>
                    <a:pt x="462060" y="171406"/>
                  </a:cubicBezTo>
                  <a:cubicBezTo>
                    <a:pt x="463858" y="173303"/>
                    <a:pt x="464956" y="175799"/>
                    <a:pt x="464956" y="178495"/>
                  </a:cubicBezTo>
                  <a:cubicBezTo>
                    <a:pt x="464956" y="181091"/>
                    <a:pt x="463858" y="183687"/>
                    <a:pt x="462060" y="185485"/>
                  </a:cubicBezTo>
                  <a:cubicBezTo>
                    <a:pt x="460163" y="187382"/>
                    <a:pt x="457567" y="188480"/>
                    <a:pt x="454971" y="188480"/>
                  </a:cubicBezTo>
                  <a:cubicBezTo>
                    <a:pt x="452375" y="188480"/>
                    <a:pt x="449779" y="187382"/>
                    <a:pt x="447882" y="185485"/>
                  </a:cubicBezTo>
                  <a:cubicBezTo>
                    <a:pt x="446084" y="183687"/>
                    <a:pt x="444986" y="181091"/>
                    <a:pt x="444986" y="178495"/>
                  </a:cubicBezTo>
                  <a:cubicBezTo>
                    <a:pt x="444986" y="175799"/>
                    <a:pt x="446084" y="173303"/>
                    <a:pt x="447882" y="171406"/>
                  </a:cubicBezTo>
                  <a:cubicBezTo>
                    <a:pt x="449779" y="169509"/>
                    <a:pt x="452375" y="168510"/>
                    <a:pt x="454971" y="168510"/>
                  </a:cubicBezTo>
                  <a:close/>
                  <a:moveTo>
                    <a:pt x="456382" y="43327"/>
                  </a:moveTo>
                  <a:cubicBezTo>
                    <a:pt x="480300" y="43327"/>
                    <a:pt x="499815" y="62816"/>
                    <a:pt x="499815" y="86702"/>
                  </a:cubicBezTo>
                  <a:cubicBezTo>
                    <a:pt x="499815" y="101893"/>
                    <a:pt x="492109" y="115685"/>
                    <a:pt x="479199" y="123580"/>
                  </a:cubicBezTo>
                  <a:cubicBezTo>
                    <a:pt x="479099" y="123680"/>
                    <a:pt x="478999" y="123780"/>
                    <a:pt x="478799" y="123880"/>
                  </a:cubicBezTo>
                  <a:cubicBezTo>
                    <a:pt x="469892" y="128977"/>
                    <a:pt x="464588" y="138272"/>
                    <a:pt x="464989" y="148266"/>
                  </a:cubicBezTo>
                  <a:cubicBezTo>
                    <a:pt x="465089" y="153763"/>
                    <a:pt x="460785" y="158360"/>
                    <a:pt x="455281" y="158560"/>
                  </a:cubicBezTo>
                  <a:cubicBezTo>
                    <a:pt x="455181" y="158560"/>
                    <a:pt x="455081" y="158560"/>
                    <a:pt x="454881" y="158560"/>
                  </a:cubicBezTo>
                  <a:cubicBezTo>
                    <a:pt x="449577" y="158560"/>
                    <a:pt x="445073" y="154263"/>
                    <a:pt x="444973" y="148866"/>
                  </a:cubicBezTo>
                  <a:cubicBezTo>
                    <a:pt x="444373" y="131576"/>
                    <a:pt x="453480" y="115385"/>
                    <a:pt x="468791" y="106590"/>
                  </a:cubicBezTo>
                  <a:cubicBezTo>
                    <a:pt x="475697" y="102293"/>
                    <a:pt x="479800" y="94897"/>
                    <a:pt x="479800" y="86702"/>
                  </a:cubicBezTo>
                  <a:cubicBezTo>
                    <a:pt x="479800" y="73809"/>
                    <a:pt x="469292" y="63315"/>
                    <a:pt x="456382" y="63315"/>
                  </a:cubicBezTo>
                  <a:cubicBezTo>
                    <a:pt x="443472" y="63315"/>
                    <a:pt x="432964" y="73809"/>
                    <a:pt x="432964" y="86702"/>
                  </a:cubicBezTo>
                  <a:cubicBezTo>
                    <a:pt x="432964" y="92299"/>
                    <a:pt x="428461" y="96696"/>
                    <a:pt x="422957" y="96696"/>
                  </a:cubicBezTo>
                  <a:cubicBezTo>
                    <a:pt x="417452" y="96696"/>
                    <a:pt x="412949" y="92299"/>
                    <a:pt x="412949" y="86702"/>
                  </a:cubicBezTo>
                  <a:cubicBezTo>
                    <a:pt x="412949" y="62816"/>
                    <a:pt x="432464" y="43327"/>
                    <a:pt x="456382" y="43327"/>
                  </a:cubicBezTo>
                  <a:close/>
                  <a:moveTo>
                    <a:pt x="372361" y="19982"/>
                  </a:moveTo>
                  <a:cubicBezTo>
                    <a:pt x="355557" y="19982"/>
                    <a:pt x="341854" y="33669"/>
                    <a:pt x="341854" y="50454"/>
                  </a:cubicBezTo>
                  <a:lnTo>
                    <a:pt x="341854" y="170245"/>
                  </a:lnTo>
                  <a:cubicBezTo>
                    <a:pt x="341854" y="187029"/>
                    <a:pt x="355557" y="200717"/>
                    <a:pt x="372361" y="200717"/>
                  </a:cubicBezTo>
                  <a:lnTo>
                    <a:pt x="417472" y="200717"/>
                  </a:lnTo>
                  <a:cubicBezTo>
                    <a:pt x="418973" y="200717"/>
                    <a:pt x="420373" y="201017"/>
                    <a:pt x="421673" y="201616"/>
                  </a:cubicBezTo>
                  <a:lnTo>
                    <a:pt x="490090" y="233287"/>
                  </a:lnTo>
                  <a:lnTo>
                    <a:pt x="490390" y="210508"/>
                  </a:lnTo>
                  <a:cubicBezTo>
                    <a:pt x="490490" y="205113"/>
                    <a:pt x="494891" y="200717"/>
                    <a:pt x="500393" y="200717"/>
                  </a:cubicBezTo>
                  <a:lnTo>
                    <a:pt x="540403" y="200717"/>
                  </a:lnTo>
                  <a:cubicBezTo>
                    <a:pt x="557207" y="200717"/>
                    <a:pt x="570910" y="187029"/>
                    <a:pt x="570910" y="170245"/>
                  </a:cubicBezTo>
                  <a:lnTo>
                    <a:pt x="570910" y="50454"/>
                  </a:lnTo>
                  <a:cubicBezTo>
                    <a:pt x="570910" y="33669"/>
                    <a:pt x="557207" y="19982"/>
                    <a:pt x="540403" y="19982"/>
                  </a:cubicBezTo>
                  <a:close/>
                  <a:moveTo>
                    <a:pt x="372361" y="0"/>
                  </a:moveTo>
                  <a:lnTo>
                    <a:pt x="540403" y="0"/>
                  </a:lnTo>
                  <a:cubicBezTo>
                    <a:pt x="568309" y="0"/>
                    <a:pt x="590915" y="22679"/>
                    <a:pt x="590915" y="50454"/>
                  </a:cubicBezTo>
                  <a:lnTo>
                    <a:pt x="590915" y="170245"/>
                  </a:lnTo>
                  <a:cubicBezTo>
                    <a:pt x="590915" y="198019"/>
                    <a:pt x="568309" y="220699"/>
                    <a:pt x="540403" y="220699"/>
                  </a:cubicBezTo>
                  <a:lnTo>
                    <a:pt x="510295" y="220699"/>
                  </a:lnTo>
                  <a:lnTo>
                    <a:pt x="509795" y="248973"/>
                  </a:lnTo>
                  <a:cubicBezTo>
                    <a:pt x="509795" y="252370"/>
                    <a:pt x="507995" y="255467"/>
                    <a:pt x="505194" y="257265"/>
                  </a:cubicBezTo>
                  <a:cubicBezTo>
                    <a:pt x="503494" y="258264"/>
                    <a:pt x="501693" y="258764"/>
                    <a:pt x="499793" y="258764"/>
                  </a:cubicBezTo>
                  <a:cubicBezTo>
                    <a:pt x="498392" y="258764"/>
                    <a:pt x="496992" y="258464"/>
                    <a:pt x="495592" y="257865"/>
                  </a:cubicBezTo>
                  <a:lnTo>
                    <a:pt x="415272" y="220699"/>
                  </a:lnTo>
                  <a:lnTo>
                    <a:pt x="372361" y="220699"/>
                  </a:lnTo>
                  <a:cubicBezTo>
                    <a:pt x="344555" y="220699"/>
                    <a:pt x="321849" y="198019"/>
                    <a:pt x="321849" y="170245"/>
                  </a:cubicBezTo>
                  <a:lnTo>
                    <a:pt x="321849" y="50454"/>
                  </a:lnTo>
                  <a:cubicBezTo>
                    <a:pt x="321849" y="22679"/>
                    <a:pt x="344555" y="0"/>
                    <a:pt x="372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1D061-E501-8D7D-225B-F4A49A235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kumimoji="0" lang="zh-CN" alt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密码硬件实现效率评估指标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1966FA-CF72-A9FC-13FA-EB8FAD7CF0A6}"/>
              </a:ext>
            </a:extLst>
          </p:cNvPr>
          <p:cNvSpPr txBox="1"/>
          <p:nvPr/>
        </p:nvSpPr>
        <p:spPr>
          <a:xfrm>
            <a:off x="541337" y="1041757"/>
            <a:ext cx="110656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面积</a:t>
            </a:r>
            <a:r>
              <a:rPr lang="zh-CN" altLang="en-US" sz="2000" dirty="0">
                <a:latin typeface="+mn-ea"/>
                <a:ea typeface="+mn-ea"/>
              </a:rPr>
              <a:t>：密码模块总共占用多少逻辑单元（</a:t>
            </a:r>
            <a:r>
              <a:rPr lang="en-US" altLang="zh-CN" sz="2000" dirty="0">
                <a:latin typeface="+mn-ea"/>
                <a:ea typeface="+mn-ea"/>
              </a:rPr>
              <a:t>FPGA</a:t>
            </a:r>
            <a:r>
              <a:rPr lang="zh-CN" altLang="en-US" sz="2000" dirty="0">
                <a:latin typeface="+mn-ea"/>
                <a:ea typeface="+mn-ea"/>
              </a:rPr>
              <a:t>场景）、逻辑门（</a:t>
            </a:r>
            <a:r>
              <a:rPr lang="en-US" altLang="zh-CN" sz="2000" dirty="0">
                <a:latin typeface="+mn-ea"/>
                <a:ea typeface="+mn-ea"/>
              </a:rPr>
              <a:t>ASIC</a:t>
            </a:r>
            <a:r>
              <a:rPr lang="zh-CN" altLang="en-US" sz="2000" dirty="0">
                <a:latin typeface="+mn-ea"/>
                <a:ea typeface="+mn-ea"/>
              </a:rPr>
              <a:t>场景）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功耗</a:t>
            </a:r>
            <a:r>
              <a:rPr lang="zh-CN" altLang="en-US" sz="2000" dirty="0">
                <a:latin typeface="+mn-ea"/>
                <a:ea typeface="+mn-ea"/>
              </a:rPr>
              <a:t>：密码模块单位时间内消耗的能量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速度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吞吐量</a:t>
            </a:r>
            <a:r>
              <a:rPr lang="zh-CN" altLang="en-US" sz="2000" dirty="0">
                <a:latin typeface="+mn-ea"/>
                <a:ea typeface="+mn-ea"/>
              </a:rPr>
              <a:t>）：密码模块单位时间内能够加密的比特数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大部分场景下，速度可以靠并行计算来成倍提升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DC12BB-B285-6E99-4AB2-1B6A56D7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296" y="3067662"/>
            <a:ext cx="6584342" cy="30822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254DD4-0E0B-8E50-0758-0455D726815F}"/>
              </a:ext>
            </a:extLst>
          </p:cNvPr>
          <p:cNvSpPr txBox="1"/>
          <p:nvPr/>
        </p:nvSpPr>
        <p:spPr>
          <a:xfrm>
            <a:off x="541337" y="3124673"/>
            <a:ext cx="428876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吞面比</a:t>
            </a:r>
            <a:r>
              <a:rPr lang="zh-CN" altLang="en-US" sz="2000" dirty="0">
                <a:latin typeface="+mn-ea"/>
                <a:ea typeface="+mn-ea"/>
              </a:rPr>
              <a:t>：吞吐量与面积的比值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用于公平衡量密码硬件实现方案的效率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主频</a:t>
            </a:r>
            <a:r>
              <a:rPr lang="zh-CN" altLang="en-US" sz="2000" dirty="0">
                <a:latin typeface="+mn-ea"/>
                <a:ea typeface="+mn-ea"/>
              </a:rPr>
              <a:t>：密码模块能够正常运行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的最高时钟频率</a:t>
            </a:r>
            <a:endParaRPr lang="en-US" altLang="zh-CN" sz="2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若时钟周期小于密码电路的关键路径，则程序会出现错误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7440BF-37C7-4118-1A3E-E40570A864A5}"/>
              </a:ext>
            </a:extLst>
          </p:cNvPr>
          <p:cNvSpPr txBox="1"/>
          <p:nvPr/>
        </p:nvSpPr>
        <p:spPr>
          <a:xfrm>
            <a:off x="6221753" y="6353810"/>
            <a:ext cx="4715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2022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年英特尔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CPU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天梯图排名</a:t>
            </a:r>
          </a:p>
        </p:txBody>
      </p:sp>
    </p:spTree>
    <p:extLst>
      <p:ext uri="{BB962C8B-B14F-4D97-AF65-F5344CB8AC3E}">
        <p14:creationId xmlns:p14="http://schemas.microsoft.com/office/powerpoint/2010/main" val="223405330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1D061-E501-8D7D-225B-F4A49A23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算法</a:t>
            </a:r>
            <a:r>
              <a:rPr lang="en-US" altLang="zh-CN" dirty="0"/>
              <a:t>S-box</a:t>
            </a:r>
            <a:r>
              <a:rPr lang="zh-CN" altLang="en-US" dirty="0"/>
              <a:t>硬件实现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5533AB-9157-09BF-6B6A-2561F53C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935" y="4021097"/>
            <a:ext cx="11083636" cy="22759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8382D0-5D9D-24DE-386C-926242CBB024}"/>
              </a:ext>
            </a:extLst>
          </p:cNvPr>
          <p:cNvSpPr txBox="1"/>
          <p:nvPr/>
        </p:nvSpPr>
        <p:spPr>
          <a:xfrm>
            <a:off x="3083635" y="6269818"/>
            <a:ext cx="6276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盒“组合域”实现的组合电路图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C42A58-8CAB-A7F7-D559-28BFFC7D9029}"/>
              </a:ext>
            </a:extLst>
          </p:cNvPr>
          <p:cNvSpPr txBox="1"/>
          <p:nvPr/>
        </p:nvSpPr>
        <p:spPr>
          <a:xfrm>
            <a:off x="541337" y="1041757"/>
            <a:ext cx="11065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常见实现</a:t>
            </a:r>
            <a:r>
              <a:rPr lang="zh-CN" altLang="en-US" sz="2000" dirty="0">
                <a:latin typeface="+mn-ea"/>
                <a:ea typeface="+mn-ea"/>
              </a:rPr>
              <a:t>：采用选择器电路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速度优先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16</a:t>
            </a:r>
            <a:r>
              <a:rPr lang="zh-CN" altLang="en-US" sz="2000" dirty="0">
                <a:latin typeface="+mn-ea"/>
                <a:ea typeface="+mn-ea"/>
              </a:rPr>
              <a:t>个</a:t>
            </a:r>
            <a:r>
              <a:rPr lang="en-US" altLang="zh-CN" sz="2000" dirty="0">
                <a:latin typeface="+mn-ea"/>
                <a:ea typeface="+mn-ea"/>
              </a:rPr>
              <a:t>S-box</a:t>
            </a:r>
            <a:r>
              <a:rPr lang="zh-CN" altLang="en-US" sz="2000" dirty="0">
                <a:latin typeface="+mn-ea"/>
                <a:ea typeface="+mn-ea"/>
              </a:rPr>
              <a:t>采用</a:t>
            </a:r>
            <a:r>
              <a:rPr lang="en-US" altLang="zh-CN" sz="2000" dirty="0">
                <a:latin typeface="+mn-ea"/>
                <a:ea typeface="+mn-ea"/>
              </a:rPr>
              <a:t>16</a:t>
            </a:r>
            <a:r>
              <a:rPr lang="zh-CN" altLang="en-US" sz="2000" dirty="0">
                <a:latin typeface="+mn-ea"/>
                <a:ea typeface="+mn-ea"/>
              </a:rPr>
              <a:t>套组合逻辑电路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并行实现</a:t>
            </a:r>
            <a:r>
              <a:rPr lang="zh-CN" altLang="en-US" sz="2000" dirty="0">
                <a:latin typeface="+mn-ea"/>
                <a:ea typeface="+mn-ea"/>
              </a:rPr>
              <a:t>，求逆步骤采用“组合域”算法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参考文献：</a:t>
            </a:r>
            <a:r>
              <a:rPr lang="en-US" altLang="zh-CN" sz="2000" dirty="0">
                <a:latin typeface="+mn-ea"/>
                <a:ea typeface="+mn-ea"/>
              </a:rPr>
              <a:t>D. </a:t>
            </a:r>
            <a:r>
              <a:rPr lang="en-US" altLang="zh-CN" sz="2000" dirty="0" err="1">
                <a:latin typeface="+mn-ea"/>
                <a:ea typeface="+mn-ea"/>
              </a:rPr>
              <a:t>Canright</a:t>
            </a:r>
            <a:r>
              <a:rPr lang="en-US" altLang="zh-CN" sz="2000" dirty="0">
                <a:latin typeface="+mn-ea"/>
                <a:ea typeface="+mn-ea"/>
              </a:rPr>
              <a:t>, L. </a:t>
            </a:r>
            <a:r>
              <a:rPr lang="en-US" altLang="zh-CN" sz="2000" dirty="0" err="1">
                <a:latin typeface="+mn-ea"/>
                <a:ea typeface="+mn-ea"/>
              </a:rPr>
              <a:t>Batina</a:t>
            </a:r>
            <a:r>
              <a:rPr lang="en-US" altLang="zh-CN" sz="2000" dirty="0">
                <a:latin typeface="+mn-ea"/>
                <a:ea typeface="+mn-ea"/>
              </a:rPr>
              <a:t>: A Very Compact "Perfectly Masked" S-Box for AES. ACNS 2008. LNCS, vol. 5037, pp. 446-459. Springer, Heidelberg, 2008.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面积（或功耗）优先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16</a:t>
            </a:r>
            <a:r>
              <a:rPr lang="zh-CN" altLang="en-US" sz="2000" dirty="0">
                <a:latin typeface="+mn-ea"/>
                <a:ea typeface="+mn-ea"/>
              </a:rPr>
              <a:t>个</a:t>
            </a:r>
            <a:r>
              <a:rPr lang="en-US" altLang="zh-CN" sz="2000" dirty="0">
                <a:latin typeface="+mn-ea"/>
                <a:ea typeface="+mn-ea"/>
              </a:rPr>
              <a:t>S-box</a:t>
            </a:r>
            <a:r>
              <a:rPr lang="zh-CN" altLang="en-US" sz="2000" dirty="0">
                <a:latin typeface="+mn-ea"/>
                <a:ea typeface="+mn-ea"/>
              </a:rPr>
              <a:t>调用同一套电路，在</a:t>
            </a:r>
            <a:r>
              <a:rPr lang="en-US" altLang="zh-CN" sz="2000" dirty="0">
                <a:latin typeface="+mn-ea"/>
                <a:ea typeface="+mn-ea"/>
              </a:rPr>
              <a:t>16</a:t>
            </a:r>
            <a:r>
              <a:rPr lang="zh-CN" altLang="en-US" sz="2000" dirty="0">
                <a:latin typeface="+mn-ea"/>
                <a:ea typeface="+mn-ea"/>
              </a:rPr>
              <a:t>个时钟周期里以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串行方式</a:t>
            </a:r>
            <a:r>
              <a:rPr lang="zh-CN" altLang="en-US" sz="2000" dirty="0">
                <a:latin typeface="+mn-ea"/>
                <a:ea typeface="+mn-ea"/>
              </a:rPr>
              <a:t>实现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存储器资源丰富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S-box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表格存入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ROM</a:t>
            </a:r>
            <a:r>
              <a:rPr lang="zh-CN" altLang="en-US" sz="2000" dirty="0">
                <a:latin typeface="+mn-ea"/>
                <a:ea typeface="+mn-ea"/>
              </a:rPr>
              <a:t>，通过地址来访问</a:t>
            </a:r>
            <a:r>
              <a:rPr lang="en-US" altLang="zh-CN" sz="2000" dirty="0">
                <a:latin typeface="+mn-ea"/>
                <a:ea typeface="+mn-ea"/>
              </a:rPr>
              <a:t>ROM</a:t>
            </a:r>
          </a:p>
        </p:txBody>
      </p:sp>
    </p:spTree>
    <p:extLst>
      <p:ext uri="{BB962C8B-B14F-4D97-AF65-F5344CB8AC3E}">
        <p14:creationId xmlns:p14="http://schemas.microsoft.com/office/powerpoint/2010/main" val="152383179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1D061-E501-8D7D-225B-F4A49A23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密钥生成与加解密：该同步还是不同步？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BD93FD-0E94-19AE-580F-01F41B864DB6}"/>
              </a:ext>
            </a:extLst>
          </p:cNvPr>
          <p:cNvSpPr txBox="1"/>
          <p:nvPr/>
        </p:nvSpPr>
        <p:spPr>
          <a:xfrm>
            <a:off x="541337" y="1041757"/>
            <a:ext cx="1106564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教科书式实现：</a:t>
            </a:r>
            <a:r>
              <a:rPr lang="zh-CN" altLang="en-US" sz="2000" dirty="0">
                <a:latin typeface="+mn-ea"/>
                <a:ea typeface="+mn-ea"/>
              </a:rPr>
              <a:t>每次加密前，先做</a:t>
            </a:r>
            <a:r>
              <a:rPr lang="en-US" altLang="zh-CN" sz="2000" dirty="0">
                <a:latin typeface="+mn-ea"/>
                <a:ea typeface="+mn-ea"/>
              </a:rPr>
              <a:t>10</a:t>
            </a:r>
            <a:r>
              <a:rPr lang="zh-CN" altLang="en-US" sz="2000" dirty="0">
                <a:latin typeface="+mn-ea"/>
                <a:ea typeface="+mn-ea"/>
              </a:rPr>
              <a:t>轮密钥生成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需要</a:t>
            </a:r>
            <a:r>
              <a:rPr lang="en-US" altLang="zh-CN" sz="2000" dirty="0">
                <a:latin typeface="+mn-ea"/>
                <a:ea typeface="+mn-ea"/>
              </a:rPr>
              <a:t>11×128</a:t>
            </a:r>
            <a:r>
              <a:rPr lang="zh-CN" altLang="en-US" sz="2000" dirty="0">
                <a:latin typeface="+mn-ea"/>
                <a:ea typeface="+mn-ea"/>
              </a:rPr>
              <a:t>比特寄存器，面积代价较高，未必实用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单组加密模式</a:t>
            </a:r>
            <a:r>
              <a:rPr lang="zh-CN" altLang="en-US" sz="2000" dirty="0">
                <a:latin typeface="+mn-ea"/>
                <a:ea typeface="+mn-ea"/>
              </a:rPr>
              <a:t>：一次只加密一个分组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应用场景：身份认证，如智能卡、智能密码钥匙等设备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每计算一轮时，先做该轮的密钥生成、后做该轮的加密</a:t>
            </a:r>
            <a:endParaRPr lang="en-US" altLang="zh-CN" sz="2000" dirty="0">
              <a:latin typeface="+mn-ea"/>
              <a:ea typeface="+mn-ea"/>
            </a:endParaRPr>
          </a:p>
          <a:p>
            <a:pPr marL="1257300" lvl="2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实现方式：串行实现，或“流水线”执行</a:t>
            </a:r>
            <a:endParaRPr lang="en-US" altLang="zh-CN" sz="2000" dirty="0">
              <a:latin typeface="+mn-ea"/>
              <a:ea typeface="+mn-ea"/>
            </a:endParaRPr>
          </a:p>
          <a:p>
            <a:pPr marL="1257300" lvl="2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优势：轮密钥无需用寄存器存储，用完就扔，节省面积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批量加密模式</a:t>
            </a:r>
            <a:r>
              <a:rPr lang="zh-CN" altLang="en-US" sz="2000" dirty="0">
                <a:latin typeface="+mn-ea"/>
                <a:ea typeface="+mn-ea"/>
              </a:rPr>
              <a:t>：一次加密多个分组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应用场景：加密存储、网络传输，如</a:t>
            </a:r>
            <a:r>
              <a:rPr lang="en-US" altLang="zh-CN" sz="2000" dirty="0">
                <a:latin typeface="+mn-ea"/>
                <a:ea typeface="+mn-ea"/>
              </a:rPr>
              <a:t>PCI</a:t>
            </a:r>
            <a:r>
              <a:rPr lang="zh-CN" altLang="en-US" sz="2000" dirty="0">
                <a:latin typeface="+mn-ea"/>
                <a:ea typeface="+mn-ea"/>
              </a:rPr>
              <a:t>密码卡、加密机、签名验签服务器等设备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数据加密之前，先做好</a:t>
            </a:r>
            <a:r>
              <a:rPr lang="en-US" altLang="zh-CN" sz="2000" dirty="0">
                <a:latin typeface="+mn-ea"/>
                <a:ea typeface="+mn-ea"/>
              </a:rPr>
              <a:t>10</a:t>
            </a:r>
            <a:r>
              <a:rPr lang="zh-CN" altLang="en-US" sz="2000" dirty="0">
                <a:latin typeface="+mn-ea"/>
                <a:ea typeface="+mn-ea"/>
              </a:rPr>
              <a:t>轮密钥生成、存下</a:t>
            </a:r>
            <a:r>
              <a:rPr lang="en-US" altLang="zh-CN" sz="2000" dirty="0">
                <a:latin typeface="+mn-ea"/>
                <a:ea typeface="+mn-ea"/>
              </a:rPr>
              <a:t>11×128</a:t>
            </a:r>
            <a:r>
              <a:rPr lang="zh-CN" altLang="en-US" sz="2000" dirty="0">
                <a:latin typeface="+mn-ea"/>
                <a:ea typeface="+mn-ea"/>
              </a:rPr>
              <a:t>比特，然后再一组一组地加密各个分组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5591844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1D061-E501-8D7D-225B-F4A49A23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解密的轮密钥怎么来的？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9C1AB4-0BE0-123C-48A8-FA4A5981FFEB}"/>
              </a:ext>
            </a:extLst>
          </p:cNvPr>
          <p:cNvSpPr txBox="1"/>
          <p:nvPr/>
        </p:nvSpPr>
        <p:spPr>
          <a:xfrm>
            <a:off x="541337" y="1041757"/>
            <a:ext cx="1106564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问题描述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加密的密钥生成是从原始密钥开始算，可是解密的密钥是需要从第</a:t>
            </a:r>
            <a:r>
              <a:rPr lang="en-US" altLang="zh-CN" sz="2000" dirty="0">
                <a:latin typeface="+mn-ea"/>
                <a:ea typeface="+mn-ea"/>
              </a:rPr>
              <a:t>10</a:t>
            </a:r>
            <a:r>
              <a:rPr lang="zh-CN" altLang="en-US" sz="2000" dirty="0">
                <a:latin typeface="+mn-ea"/>
                <a:ea typeface="+mn-ea"/>
              </a:rPr>
              <a:t>轮开始算呀？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单组加密模式</a:t>
            </a:r>
            <a:r>
              <a:rPr lang="zh-CN" altLang="en-US" sz="2000" dirty="0">
                <a:latin typeface="+mn-ea"/>
                <a:ea typeface="+mn-ea"/>
              </a:rPr>
              <a:t>：一次只加密一个分组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每计算一轮时，先做该轮的密钥生成、后做该轮的加密</a:t>
            </a:r>
            <a:endParaRPr lang="en-US" altLang="zh-CN" sz="2000" dirty="0">
              <a:latin typeface="+mn-ea"/>
              <a:ea typeface="+mn-ea"/>
            </a:endParaRPr>
          </a:p>
          <a:p>
            <a:pPr marL="1257300" lvl="2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方案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：事先储存第</a:t>
            </a:r>
            <a:r>
              <a:rPr lang="en-US" altLang="zh-CN" sz="2000" dirty="0">
                <a:latin typeface="+mn-ea"/>
                <a:ea typeface="+mn-ea"/>
              </a:rPr>
              <a:t>10</a:t>
            </a:r>
            <a:r>
              <a:rPr lang="zh-CN" altLang="en-US" sz="2000" dirty="0">
                <a:latin typeface="+mn-ea"/>
                <a:ea typeface="+mn-ea"/>
              </a:rPr>
              <a:t>轮密钥</a:t>
            </a:r>
            <a:endParaRPr lang="en-US" altLang="zh-CN" sz="2000" dirty="0">
              <a:latin typeface="+mn-ea"/>
              <a:ea typeface="+mn-ea"/>
            </a:endParaRPr>
          </a:p>
          <a:p>
            <a:pPr marL="1257300" lvl="2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方案</a:t>
            </a: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：事先做一遍密钥生成，计算出第</a:t>
            </a:r>
            <a:r>
              <a:rPr lang="en-US" altLang="zh-CN" sz="2000" dirty="0">
                <a:latin typeface="+mn-ea"/>
                <a:ea typeface="+mn-ea"/>
              </a:rPr>
              <a:t>10</a:t>
            </a:r>
            <a:r>
              <a:rPr lang="zh-CN" altLang="en-US" sz="2000" dirty="0">
                <a:latin typeface="+mn-ea"/>
                <a:ea typeface="+mn-ea"/>
              </a:rPr>
              <a:t>轮密钥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批量加密模式</a:t>
            </a:r>
            <a:r>
              <a:rPr lang="zh-CN" altLang="en-US" sz="2000" dirty="0">
                <a:latin typeface="+mn-ea"/>
                <a:ea typeface="+mn-ea"/>
              </a:rPr>
              <a:t>：一次加密多个分组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数据加密之前，先做好</a:t>
            </a:r>
            <a:r>
              <a:rPr lang="en-US" altLang="zh-CN" sz="2000" dirty="0">
                <a:latin typeface="+mn-ea"/>
                <a:ea typeface="+mn-ea"/>
              </a:rPr>
              <a:t>10</a:t>
            </a:r>
            <a:r>
              <a:rPr lang="zh-CN" altLang="en-US" sz="2000" dirty="0">
                <a:latin typeface="+mn-ea"/>
                <a:ea typeface="+mn-ea"/>
              </a:rPr>
              <a:t>轮密钥生成、存下</a:t>
            </a:r>
            <a:r>
              <a:rPr lang="en-US" altLang="zh-CN" sz="2000" dirty="0">
                <a:latin typeface="+mn-ea"/>
                <a:ea typeface="+mn-ea"/>
              </a:rPr>
              <a:t>11×128</a:t>
            </a:r>
            <a:r>
              <a:rPr lang="zh-CN" altLang="en-US" sz="2000" dirty="0">
                <a:latin typeface="+mn-ea"/>
                <a:ea typeface="+mn-ea"/>
              </a:rPr>
              <a:t>比特，然后再一组一组地解密各个分组（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与加密相同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858817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D3EFA-42D1-8C0F-FBEE-3B7C5262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现有分组密码的硬件实现效率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6F7BBA1-8E41-7BD7-026B-8A71983A5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85230"/>
              </p:ext>
            </p:extLst>
          </p:nvPr>
        </p:nvGraphicFramePr>
        <p:xfrm>
          <a:off x="457200" y="890555"/>
          <a:ext cx="11275140" cy="5819232"/>
        </p:xfrm>
        <a:graphic>
          <a:graphicData uri="http://schemas.openxmlformats.org/drawingml/2006/table">
            <a:tbl>
              <a:tblPr/>
              <a:tblGrid>
                <a:gridCol w="1127514">
                  <a:extLst>
                    <a:ext uri="{9D8B030D-6E8A-4147-A177-3AD203B41FA5}">
                      <a16:colId xmlns:a16="http://schemas.microsoft.com/office/drawing/2014/main" val="3076855688"/>
                    </a:ext>
                  </a:extLst>
                </a:gridCol>
                <a:gridCol w="856144">
                  <a:extLst>
                    <a:ext uri="{9D8B030D-6E8A-4147-A177-3AD203B41FA5}">
                      <a16:colId xmlns:a16="http://schemas.microsoft.com/office/drawing/2014/main" val="1907419939"/>
                    </a:ext>
                  </a:extLst>
                </a:gridCol>
                <a:gridCol w="722671">
                  <a:extLst>
                    <a:ext uri="{9D8B030D-6E8A-4147-A177-3AD203B41FA5}">
                      <a16:colId xmlns:a16="http://schemas.microsoft.com/office/drawing/2014/main" val="2860207831"/>
                    </a:ext>
                  </a:extLst>
                </a:gridCol>
                <a:gridCol w="1629697">
                  <a:extLst>
                    <a:ext uri="{9D8B030D-6E8A-4147-A177-3AD203B41FA5}">
                      <a16:colId xmlns:a16="http://schemas.microsoft.com/office/drawing/2014/main" val="195623423"/>
                    </a:ext>
                  </a:extLst>
                </a:gridCol>
                <a:gridCol w="656303">
                  <a:extLst>
                    <a:ext uri="{9D8B030D-6E8A-4147-A177-3AD203B41FA5}">
                      <a16:colId xmlns:a16="http://schemas.microsoft.com/office/drawing/2014/main" val="1149964054"/>
                    </a:ext>
                  </a:extLst>
                </a:gridCol>
                <a:gridCol w="848032">
                  <a:extLst>
                    <a:ext uri="{9D8B030D-6E8A-4147-A177-3AD203B41FA5}">
                      <a16:colId xmlns:a16="http://schemas.microsoft.com/office/drawing/2014/main" val="107960427"/>
                    </a:ext>
                  </a:extLst>
                </a:gridCol>
                <a:gridCol w="1231491">
                  <a:extLst>
                    <a:ext uri="{9D8B030D-6E8A-4147-A177-3AD203B41FA5}">
                      <a16:colId xmlns:a16="http://schemas.microsoft.com/office/drawing/2014/main" val="197107957"/>
                    </a:ext>
                  </a:extLst>
                </a:gridCol>
                <a:gridCol w="1113503">
                  <a:extLst>
                    <a:ext uri="{9D8B030D-6E8A-4147-A177-3AD203B41FA5}">
                      <a16:colId xmlns:a16="http://schemas.microsoft.com/office/drawing/2014/main" val="3023404523"/>
                    </a:ext>
                  </a:extLst>
                </a:gridCol>
                <a:gridCol w="943897">
                  <a:extLst>
                    <a:ext uri="{9D8B030D-6E8A-4147-A177-3AD203B41FA5}">
                      <a16:colId xmlns:a16="http://schemas.microsoft.com/office/drawing/2014/main" val="1653373886"/>
                    </a:ext>
                  </a:extLst>
                </a:gridCol>
                <a:gridCol w="2145888">
                  <a:extLst>
                    <a:ext uri="{9D8B030D-6E8A-4147-A177-3AD203B41FA5}">
                      <a16:colId xmlns:a16="http://schemas.microsoft.com/office/drawing/2014/main" val="540903773"/>
                    </a:ext>
                  </a:extLst>
                </a:gridCol>
              </a:tblGrid>
              <a:tr h="5991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block size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key size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structure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rounds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Technology used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area (#GE)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throughput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effectLst/>
                        </a:rPr>
                        <a:t>Kb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/s @ 100kHz)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power consumption (µW)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reference (implementation)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69282"/>
                  </a:ext>
                </a:extLst>
              </a:tr>
              <a:tr h="201290"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AES</a:t>
                      </a:r>
                      <a:endParaRPr lang="en-US" sz="1400" b="1" u="none" strike="noStrike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0.13µm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3100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ECRYPT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[6]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21382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192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930521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256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839194"/>
                  </a:ext>
                </a:extLst>
              </a:tr>
              <a:tr h="400208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4"/>
                        </a:rPr>
                        <a:t>Chaskey Cipher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ARX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53782"/>
                  </a:ext>
                </a:extLst>
              </a:tr>
              <a:tr h="20129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5"/>
                        </a:rPr>
                        <a:t>CLEFIA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GFN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0.09µm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4950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355.6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ECRYPT</a:t>
                      </a:r>
                      <a:r>
                        <a:rPr lang="en-US" sz="1400" u="none" strike="noStrike" baseline="30000" dirty="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[6]</a:t>
                      </a:r>
                      <a:endParaRPr lang="en-US" sz="1400" dirty="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08291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192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018053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256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885816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6"/>
                        </a:rPr>
                        <a:t>DESLX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184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Feistel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0.18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2168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44.4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1.6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ECRYPT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[6]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57773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7"/>
                        </a:rPr>
                        <a:t>Fantomas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790065"/>
                  </a:ext>
                </a:extLst>
              </a:tr>
              <a:tr h="400208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8"/>
                        </a:rPr>
                        <a:t>GOST revisited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256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Feistel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0.18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651 / 1017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24.24 / 200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9"/>
                        </a:rPr>
                        <a:t>[14]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280114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0"/>
                        </a:rPr>
                        <a:t>HIGHT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GFS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0.25µm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3048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188.2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ECRYPT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[6]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098659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1"/>
                        </a:rPr>
                        <a:t>ITUbee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Feistel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13989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2"/>
                        </a:rPr>
                        <a:t>KASUMI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Feistel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41066"/>
                  </a:ext>
                </a:extLst>
              </a:tr>
              <a:tr h="20129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3"/>
                        </a:rPr>
                        <a:t>KLEIN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0.18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1360 / 2032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4"/>
                        </a:rPr>
                        <a:t>[24]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493491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1530 / 2202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60791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1700 / 2372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28829"/>
                  </a:ext>
                </a:extLst>
              </a:tr>
              <a:tr h="20129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5"/>
                        </a:rPr>
                        <a:t>KATAN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stream-cipher-like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254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0.13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802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12.5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0.381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ECRYPT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[6]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44494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662627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0.13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1054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25.1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0.555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ECRYPT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[6]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1251"/>
                  </a:ext>
                </a:extLst>
              </a:tr>
              <a:tr h="20129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5"/>
                        </a:rPr>
                        <a:t>KTANTAN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stream-cipher-like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254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0.13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462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12.5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0.146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ECRYPT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[6]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879390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617891"/>
                  </a:ext>
                </a:extLst>
              </a:tr>
              <a:tr h="2040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0.13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688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25.1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0.292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ECRYPT</a:t>
                      </a:r>
                      <a:r>
                        <a:rPr lang="en-US" sz="1400" u="none" strike="noStrike" baseline="30000" dirty="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[6]</a:t>
                      </a:r>
                      <a:endParaRPr lang="en-US" sz="1400" dirty="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2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7032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5682593" y="1286273"/>
            <a:ext cx="5919985" cy="4851002"/>
            <a:chOff x="5682593" y="1286273"/>
            <a:chExt cx="5919985" cy="4851002"/>
          </a:xfrm>
        </p:grpSpPr>
        <p:grpSp>
          <p:nvGrpSpPr>
            <p:cNvPr id="23" name="组合 22"/>
            <p:cNvGrpSpPr/>
            <p:nvPr/>
          </p:nvGrpSpPr>
          <p:grpSpPr>
            <a:xfrm>
              <a:off x="8036197" y="5982373"/>
              <a:ext cx="1001207" cy="154902"/>
              <a:chOff x="7957225" y="6063574"/>
              <a:chExt cx="1508992" cy="233464"/>
            </a:xfrm>
          </p:grpSpPr>
          <p:sp>
            <p:nvSpPr>
              <p:cNvPr id="24" name="椭圆 23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7932955" y="1286273"/>
              <a:ext cx="1419262" cy="1209980"/>
            </a:xfrm>
            <a:custGeom>
              <a:avLst/>
              <a:gdLst>
                <a:gd name="connsiteX0" fmla="*/ 450223 w 602653"/>
                <a:gd name="connsiteY0" fmla="*/ 470824 h 513787"/>
                <a:gd name="connsiteX1" fmla="*/ 450223 w 602653"/>
                <a:gd name="connsiteY1" fmla="*/ 484218 h 513787"/>
                <a:gd name="connsiteX2" fmla="*/ 491727 w 602653"/>
                <a:gd name="connsiteY2" fmla="*/ 484218 h 513787"/>
                <a:gd name="connsiteX3" fmla="*/ 491727 w 602653"/>
                <a:gd name="connsiteY3" fmla="*/ 470824 h 513787"/>
                <a:gd name="connsiteX4" fmla="*/ 145266 w 602653"/>
                <a:gd name="connsiteY4" fmla="*/ 444288 h 513787"/>
                <a:gd name="connsiteX5" fmla="*/ 140964 w 602653"/>
                <a:gd name="connsiteY5" fmla="*/ 480175 h 513787"/>
                <a:gd name="connsiteX6" fmla="*/ 162475 w 602653"/>
                <a:gd name="connsiteY6" fmla="*/ 482702 h 513787"/>
                <a:gd name="connsiteX7" fmla="*/ 166777 w 602653"/>
                <a:gd name="connsiteY7" fmla="*/ 446815 h 513787"/>
                <a:gd name="connsiteX8" fmla="*/ 450223 w 602653"/>
                <a:gd name="connsiteY8" fmla="*/ 422807 h 513787"/>
                <a:gd name="connsiteX9" fmla="*/ 450223 w 602653"/>
                <a:gd name="connsiteY9" fmla="*/ 447321 h 513787"/>
                <a:gd name="connsiteX10" fmla="*/ 491727 w 602653"/>
                <a:gd name="connsiteY10" fmla="*/ 447321 h 513787"/>
                <a:gd name="connsiteX11" fmla="*/ 491727 w 602653"/>
                <a:gd name="connsiteY11" fmla="*/ 422807 h 513787"/>
                <a:gd name="connsiteX12" fmla="*/ 23536 w 602653"/>
                <a:gd name="connsiteY12" fmla="*/ 422807 h 513787"/>
                <a:gd name="connsiteX13" fmla="*/ 23536 w 602653"/>
                <a:gd name="connsiteY13" fmla="*/ 484218 h 513787"/>
                <a:gd name="connsiteX14" fmla="*/ 110341 w 602653"/>
                <a:gd name="connsiteY14" fmla="*/ 484218 h 513787"/>
                <a:gd name="connsiteX15" fmla="*/ 110341 w 602653"/>
                <a:gd name="connsiteY15" fmla="*/ 422807 h 513787"/>
                <a:gd name="connsiteX16" fmla="*/ 150327 w 602653"/>
                <a:gd name="connsiteY16" fmla="*/ 403852 h 513787"/>
                <a:gd name="connsiteX17" fmla="*/ 148809 w 602653"/>
                <a:gd name="connsiteY17" fmla="*/ 415478 h 513787"/>
                <a:gd name="connsiteX18" fmla="*/ 148303 w 602653"/>
                <a:gd name="connsiteY18" fmla="*/ 420785 h 513787"/>
                <a:gd name="connsiteX19" fmla="*/ 169814 w 602653"/>
                <a:gd name="connsiteY19" fmla="*/ 423312 h 513787"/>
                <a:gd name="connsiteX20" fmla="*/ 170320 w 602653"/>
                <a:gd name="connsiteY20" fmla="*/ 418005 h 513787"/>
                <a:gd name="connsiteX21" fmla="*/ 171839 w 602653"/>
                <a:gd name="connsiteY21" fmla="*/ 406380 h 513787"/>
                <a:gd name="connsiteX22" fmla="*/ 450223 w 602653"/>
                <a:gd name="connsiteY22" fmla="*/ 377822 h 513787"/>
                <a:gd name="connsiteX23" fmla="*/ 450223 w 602653"/>
                <a:gd name="connsiteY23" fmla="*/ 399303 h 513787"/>
                <a:gd name="connsiteX24" fmla="*/ 491727 w 602653"/>
                <a:gd name="connsiteY24" fmla="*/ 399303 h 513787"/>
                <a:gd name="connsiteX25" fmla="*/ 491727 w 602653"/>
                <a:gd name="connsiteY25" fmla="*/ 377822 h 513787"/>
                <a:gd name="connsiteX26" fmla="*/ 23536 w 602653"/>
                <a:gd name="connsiteY26" fmla="*/ 365438 h 513787"/>
                <a:gd name="connsiteX27" fmla="*/ 23536 w 602653"/>
                <a:gd name="connsiteY27" fmla="*/ 399303 h 513787"/>
                <a:gd name="connsiteX28" fmla="*/ 110341 w 602653"/>
                <a:gd name="connsiteY28" fmla="*/ 399303 h 513787"/>
                <a:gd name="connsiteX29" fmla="*/ 110341 w 602653"/>
                <a:gd name="connsiteY29" fmla="*/ 365438 h 513787"/>
                <a:gd name="connsiteX30" fmla="*/ 156401 w 602653"/>
                <a:gd name="connsiteY30" fmla="*/ 354319 h 513787"/>
                <a:gd name="connsiteX31" fmla="*/ 153111 w 602653"/>
                <a:gd name="connsiteY31" fmla="*/ 380349 h 513787"/>
                <a:gd name="connsiteX32" fmla="*/ 174623 w 602653"/>
                <a:gd name="connsiteY32" fmla="*/ 383129 h 513787"/>
                <a:gd name="connsiteX33" fmla="*/ 177913 w 602653"/>
                <a:gd name="connsiteY33" fmla="*/ 356846 h 513787"/>
                <a:gd name="connsiteX34" fmla="*/ 161210 w 602653"/>
                <a:gd name="connsiteY34" fmla="*/ 313883 h 513787"/>
                <a:gd name="connsiteX35" fmla="*/ 159185 w 602653"/>
                <a:gd name="connsiteY35" fmla="*/ 330815 h 513787"/>
                <a:gd name="connsiteX36" fmla="*/ 180697 w 602653"/>
                <a:gd name="connsiteY36" fmla="*/ 333343 h 513787"/>
                <a:gd name="connsiteX37" fmla="*/ 182721 w 602653"/>
                <a:gd name="connsiteY37" fmla="*/ 316410 h 513787"/>
                <a:gd name="connsiteX38" fmla="*/ 545893 w 602653"/>
                <a:gd name="connsiteY38" fmla="*/ 311881 h 513787"/>
                <a:gd name="connsiteX39" fmla="*/ 559070 w 602653"/>
                <a:gd name="connsiteY39" fmla="*/ 322239 h 513787"/>
                <a:gd name="connsiteX40" fmla="*/ 573007 w 602653"/>
                <a:gd name="connsiteY40" fmla="*/ 442998 h 513787"/>
                <a:gd name="connsiteX41" fmla="*/ 562618 w 602653"/>
                <a:gd name="connsiteY41" fmla="*/ 455882 h 513787"/>
                <a:gd name="connsiteX42" fmla="*/ 561097 w 602653"/>
                <a:gd name="connsiteY42" fmla="*/ 456135 h 513787"/>
                <a:gd name="connsiteX43" fmla="*/ 549441 w 602653"/>
                <a:gd name="connsiteY43" fmla="*/ 445524 h 513787"/>
                <a:gd name="connsiteX44" fmla="*/ 535504 w 602653"/>
                <a:gd name="connsiteY44" fmla="*/ 325018 h 513787"/>
                <a:gd name="connsiteX45" fmla="*/ 545893 w 602653"/>
                <a:gd name="connsiteY45" fmla="*/ 311881 h 513787"/>
                <a:gd name="connsiteX46" fmla="*/ 23536 w 602653"/>
                <a:gd name="connsiteY46" fmla="*/ 294423 h 513787"/>
                <a:gd name="connsiteX47" fmla="*/ 23536 w 602653"/>
                <a:gd name="connsiteY47" fmla="*/ 341682 h 513787"/>
                <a:gd name="connsiteX48" fmla="*/ 110341 w 602653"/>
                <a:gd name="connsiteY48" fmla="*/ 341682 h 513787"/>
                <a:gd name="connsiteX49" fmla="*/ 110341 w 602653"/>
                <a:gd name="connsiteY49" fmla="*/ 294423 h 513787"/>
                <a:gd name="connsiteX50" fmla="*/ 407453 w 602653"/>
                <a:gd name="connsiteY50" fmla="*/ 265107 h 513787"/>
                <a:gd name="connsiteX51" fmla="*/ 404416 w 602653"/>
                <a:gd name="connsiteY51" fmla="*/ 265612 h 513787"/>
                <a:gd name="connsiteX52" fmla="*/ 342412 w 602653"/>
                <a:gd name="connsiteY52" fmla="*/ 265612 h 513787"/>
                <a:gd name="connsiteX53" fmla="*/ 340894 w 602653"/>
                <a:gd name="connsiteY53" fmla="*/ 265360 h 513787"/>
                <a:gd name="connsiteX54" fmla="*/ 340894 w 602653"/>
                <a:gd name="connsiteY54" fmla="*/ 484218 h 513787"/>
                <a:gd name="connsiteX55" fmla="*/ 407453 w 602653"/>
                <a:gd name="connsiteY55" fmla="*/ 484218 h 513787"/>
                <a:gd name="connsiteX56" fmla="*/ 167283 w 602653"/>
                <a:gd name="connsiteY56" fmla="*/ 264349 h 513787"/>
                <a:gd name="connsiteX57" fmla="*/ 163993 w 602653"/>
                <a:gd name="connsiteY57" fmla="*/ 290379 h 513787"/>
                <a:gd name="connsiteX58" fmla="*/ 185505 w 602653"/>
                <a:gd name="connsiteY58" fmla="*/ 293159 h 513787"/>
                <a:gd name="connsiteX59" fmla="*/ 188795 w 602653"/>
                <a:gd name="connsiteY59" fmla="*/ 266876 h 513787"/>
                <a:gd name="connsiteX60" fmla="*/ 23536 w 602653"/>
                <a:gd name="connsiteY60" fmla="*/ 236802 h 513787"/>
                <a:gd name="connsiteX61" fmla="*/ 23536 w 602653"/>
                <a:gd name="connsiteY61" fmla="*/ 270920 h 513787"/>
                <a:gd name="connsiteX62" fmla="*/ 110341 w 602653"/>
                <a:gd name="connsiteY62" fmla="*/ 270920 h 513787"/>
                <a:gd name="connsiteX63" fmla="*/ 110341 w 602653"/>
                <a:gd name="connsiteY63" fmla="*/ 236802 h 513787"/>
                <a:gd name="connsiteX64" fmla="*/ 172092 w 602653"/>
                <a:gd name="connsiteY64" fmla="*/ 223913 h 513787"/>
                <a:gd name="connsiteX65" fmla="*/ 171586 w 602653"/>
                <a:gd name="connsiteY65" fmla="*/ 229220 h 513787"/>
                <a:gd name="connsiteX66" fmla="*/ 170067 w 602653"/>
                <a:gd name="connsiteY66" fmla="*/ 240845 h 513787"/>
                <a:gd name="connsiteX67" fmla="*/ 191579 w 602653"/>
                <a:gd name="connsiteY67" fmla="*/ 243373 h 513787"/>
                <a:gd name="connsiteX68" fmla="*/ 193097 w 602653"/>
                <a:gd name="connsiteY68" fmla="*/ 231747 h 513787"/>
                <a:gd name="connsiteX69" fmla="*/ 193603 w 602653"/>
                <a:gd name="connsiteY69" fmla="*/ 226440 h 513787"/>
                <a:gd name="connsiteX70" fmla="*/ 354307 w 602653"/>
                <a:gd name="connsiteY70" fmla="*/ 222649 h 513787"/>
                <a:gd name="connsiteX71" fmla="*/ 354307 w 602653"/>
                <a:gd name="connsiteY71" fmla="*/ 242109 h 513787"/>
                <a:gd name="connsiteX72" fmla="*/ 392774 w 602653"/>
                <a:gd name="connsiteY72" fmla="*/ 242109 h 513787"/>
                <a:gd name="connsiteX73" fmla="*/ 392774 w 602653"/>
                <a:gd name="connsiteY73" fmla="*/ 222649 h 513787"/>
                <a:gd name="connsiteX74" fmla="*/ 547404 w 602653"/>
                <a:gd name="connsiteY74" fmla="*/ 203948 h 513787"/>
                <a:gd name="connsiteX75" fmla="*/ 516529 w 602653"/>
                <a:gd name="connsiteY75" fmla="*/ 207233 h 513787"/>
                <a:gd name="connsiteX76" fmla="*/ 546898 w 602653"/>
                <a:gd name="connsiteY76" fmla="*/ 489020 h 513787"/>
                <a:gd name="connsiteX77" fmla="*/ 577773 w 602653"/>
                <a:gd name="connsiteY77" fmla="*/ 485735 h 513787"/>
                <a:gd name="connsiteX78" fmla="*/ 340894 w 602653"/>
                <a:gd name="connsiteY78" fmla="*/ 182972 h 513787"/>
                <a:gd name="connsiteX79" fmla="*/ 340894 w 602653"/>
                <a:gd name="connsiteY79" fmla="*/ 199146 h 513787"/>
                <a:gd name="connsiteX80" fmla="*/ 342412 w 602653"/>
                <a:gd name="connsiteY80" fmla="*/ 198893 h 513787"/>
                <a:gd name="connsiteX81" fmla="*/ 404416 w 602653"/>
                <a:gd name="connsiteY81" fmla="*/ 198893 h 513787"/>
                <a:gd name="connsiteX82" fmla="*/ 407453 w 602653"/>
                <a:gd name="connsiteY82" fmla="*/ 199651 h 513787"/>
                <a:gd name="connsiteX83" fmla="*/ 407453 w 602653"/>
                <a:gd name="connsiteY83" fmla="*/ 182972 h 513787"/>
                <a:gd name="connsiteX84" fmla="*/ 23536 w 602653"/>
                <a:gd name="connsiteY84" fmla="*/ 166039 h 513787"/>
                <a:gd name="connsiteX85" fmla="*/ 23536 w 602653"/>
                <a:gd name="connsiteY85" fmla="*/ 213299 h 513787"/>
                <a:gd name="connsiteX86" fmla="*/ 110341 w 602653"/>
                <a:gd name="connsiteY86" fmla="*/ 213299 h 513787"/>
                <a:gd name="connsiteX87" fmla="*/ 110341 w 602653"/>
                <a:gd name="connsiteY87" fmla="*/ 166039 h 513787"/>
                <a:gd name="connsiteX88" fmla="*/ 179431 w 602653"/>
                <a:gd name="connsiteY88" fmla="*/ 164523 h 513787"/>
                <a:gd name="connsiteX89" fmla="*/ 174876 w 602653"/>
                <a:gd name="connsiteY89" fmla="*/ 200410 h 513787"/>
                <a:gd name="connsiteX90" fmla="*/ 196387 w 602653"/>
                <a:gd name="connsiteY90" fmla="*/ 202937 h 513787"/>
                <a:gd name="connsiteX91" fmla="*/ 200943 w 602653"/>
                <a:gd name="connsiteY91" fmla="*/ 167050 h 513787"/>
                <a:gd name="connsiteX92" fmla="*/ 450223 w 602653"/>
                <a:gd name="connsiteY92" fmla="*/ 108418 h 513787"/>
                <a:gd name="connsiteX93" fmla="*/ 450223 w 602653"/>
                <a:gd name="connsiteY93" fmla="*/ 354319 h 513787"/>
                <a:gd name="connsiteX94" fmla="*/ 491727 w 602653"/>
                <a:gd name="connsiteY94" fmla="*/ 354319 h 513787"/>
                <a:gd name="connsiteX95" fmla="*/ 491727 w 602653"/>
                <a:gd name="connsiteY95" fmla="*/ 108418 h 513787"/>
                <a:gd name="connsiteX96" fmla="*/ 23536 w 602653"/>
                <a:gd name="connsiteY96" fmla="*/ 108418 h 513787"/>
                <a:gd name="connsiteX97" fmla="*/ 23536 w 602653"/>
                <a:gd name="connsiteY97" fmla="*/ 142536 h 513787"/>
                <a:gd name="connsiteX98" fmla="*/ 110341 w 602653"/>
                <a:gd name="connsiteY98" fmla="*/ 142536 h 513787"/>
                <a:gd name="connsiteX99" fmla="*/ 110341 w 602653"/>
                <a:gd name="connsiteY99" fmla="*/ 108418 h 513787"/>
                <a:gd name="connsiteX100" fmla="*/ 225744 w 602653"/>
                <a:gd name="connsiteY100" fmla="*/ 73795 h 513787"/>
                <a:gd name="connsiteX101" fmla="*/ 225744 w 602653"/>
                <a:gd name="connsiteY101" fmla="*/ 484218 h 513787"/>
                <a:gd name="connsiteX102" fmla="*/ 317358 w 602653"/>
                <a:gd name="connsiteY102" fmla="*/ 484218 h 513787"/>
                <a:gd name="connsiteX103" fmla="*/ 317358 w 602653"/>
                <a:gd name="connsiteY103" fmla="*/ 171346 h 513787"/>
                <a:gd name="connsiteX104" fmla="*/ 317358 w 602653"/>
                <a:gd name="connsiteY104" fmla="*/ 73795 h 513787"/>
                <a:gd name="connsiteX105" fmla="*/ 23536 w 602653"/>
                <a:gd name="connsiteY105" fmla="*/ 23503 h 513787"/>
                <a:gd name="connsiteX106" fmla="*/ 23536 w 602653"/>
                <a:gd name="connsiteY106" fmla="*/ 84915 h 513787"/>
                <a:gd name="connsiteX107" fmla="*/ 110341 w 602653"/>
                <a:gd name="connsiteY107" fmla="*/ 84915 h 513787"/>
                <a:gd name="connsiteX108" fmla="*/ 110341 w 602653"/>
                <a:gd name="connsiteY108" fmla="*/ 23503 h 513787"/>
                <a:gd name="connsiteX109" fmla="*/ 11895 w 602653"/>
                <a:gd name="connsiteY109" fmla="*/ 0 h 513787"/>
                <a:gd name="connsiteX110" fmla="*/ 122236 w 602653"/>
                <a:gd name="connsiteY110" fmla="*/ 0 h 513787"/>
                <a:gd name="connsiteX111" fmla="*/ 134130 w 602653"/>
                <a:gd name="connsiteY111" fmla="*/ 11878 h 513787"/>
                <a:gd name="connsiteX112" fmla="*/ 134130 w 602653"/>
                <a:gd name="connsiteY112" fmla="*/ 96793 h 513787"/>
                <a:gd name="connsiteX113" fmla="*/ 134130 w 602653"/>
                <a:gd name="connsiteY113" fmla="*/ 154161 h 513787"/>
                <a:gd name="connsiteX114" fmla="*/ 134130 w 602653"/>
                <a:gd name="connsiteY114" fmla="*/ 225177 h 513787"/>
                <a:gd name="connsiteX115" fmla="*/ 134130 w 602653"/>
                <a:gd name="connsiteY115" fmla="*/ 282798 h 513787"/>
                <a:gd name="connsiteX116" fmla="*/ 134130 w 602653"/>
                <a:gd name="connsiteY116" fmla="*/ 339661 h 513787"/>
                <a:gd name="connsiteX117" fmla="*/ 139192 w 602653"/>
                <a:gd name="connsiteY117" fmla="*/ 299225 h 513787"/>
                <a:gd name="connsiteX118" fmla="*/ 148809 w 602653"/>
                <a:gd name="connsiteY118" fmla="*/ 219617 h 513787"/>
                <a:gd name="connsiteX119" fmla="*/ 150074 w 602653"/>
                <a:gd name="connsiteY119" fmla="*/ 209255 h 513787"/>
                <a:gd name="connsiteX120" fmla="*/ 157413 w 602653"/>
                <a:gd name="connsiteY120" fmla="*/ 149865 h 513787"/>
                <a:gd name="connsiteX121" fmla="*/ 161716 w 602653"/>
                <a:gd name="connsiteY121" fmla="*/ 142031 h 513787"/>
                <a:gd name="connsiteX122" fmla="*/ 170573 w 602653"/>
                <a:gd name="connsiteY122" fmla="*/ 139503 h 513787"/>
                <a:gd name="connsiteX123" fmla="*/ 202208 w 602653"/>
                <a:gd name="connsiteY123" fmla="*/ 143547 h 513787"/>
                <a:gd name="connsiteX124" fmla="*/ 202208 w 602653"/>
                <a:gd name="connsiteY124" fmla="*/ 61917 h 513787"/>
                <a:gd name="connsiteX125" fmla="*/ 214103 w 602653"/>
                <a:gd name="connsiteY125" fmla="*/ 50292 h 513787"/>
                <a:gd name="connsiteX126" fmla="*/ 328999 w 602653"/>
                <a:gd name="connsiteY126" fmla="*/ 50292 h 513787"/>
                <a:gd name="connsiteX127" fmla="*/ 340894 w 602653"/>
                <a:gd name="connsiteY127" fmla="*/ 61917 h 513787"/>
                <a:gd name="connsiteX128" fmla="*/ 340894 w 602653"/>
                <a:gd name="connsiteY128" fmla="*/ 159468 h 513787"/>
                <a:gd name="connsiteX129" fmla="*/ 419348 w 602653"/>
                <a:gd name="connsiteY129" fmla="*/ 159468 h 513787"/>
                <a:gd name="connsiteX130" fmla="*/ 426687 w 602653"/>
                <a:gd name="connsiteY130" fmla="*/ 162248 h 513787"/>
                <a:gd name="connsiteX131" fmla="*/ 426687 w 602653"/>
                <a:gd name="connsiteY131" fmla="*/ 96793 h 513787"/>
                <a:gd name="connsiteX132" fmla="*/ 438581 w 602653"/>
                <a:gd name="connsiteY132" fmla="*/ 84915 h 513787"/>
                <a:gd name="connsiteX133" fmla="*/ 503622 w 602653"/>
                <a:gd name="connsiteY133" fmla="*/ 84915 h 513787"/>
                <a:gd name="connsiteX134" fmla="*/ 515263 w 602653"/>
                <a:gd name="connsiteY134" fmla="*/ 96793 h 513787"/>
                <a:gd name="connsiteX135" fmla="*/ 515263 w 602653"/>
                <a:gd name="connsiteY135" fmla="*/ 183730 h 513787"/>
                <a:gd name="connsiteX136" fmla="*/ 556515 w 602653"/>
                <a:gd name="connsiteY136" fmla="*/ 179181 h 513787"/>
                <a:gd name="connsiteX137" fmla="*/ 569675 w 602653"/>
                <a:gd name="connsiteY137" fmla="*/ 189795 h 513787"/>
                <a:gd name="connsiteX138" fmla="*/ 602575 w 602653"/>
                <a:gd name="connsiteY138" fmla="*/ 494833 h 513787"/>
                <a:gd name="connsiteX139" fmla="*/ 592199 w 602653"/>
                <a:gd name="connsiteY139" fmla="*/ 507974 h 513787"/>
                <a:gd name="connsiteX140" fmla="*/ 537787 w 602653"/>
                <a:gd name="connsiteY140" fmla="*/ 513787 h 513787"/>
                <a:gd name="connsiteX141" fmla="*/ 536522 w 602653"/>
                <a:gd name="connsiteY141" fmla="*/ 513787 h 513787"/>
                <a:gd name="connsiteX142" fmla="*/ 524880 w 602653"/>
                <a:gd name="connsiteY142" fmla="*/ 503425 h 513787"/>
                <a:gd name="connsiteX143" fmla="*/ 515263 w 602653"/>
                <a:gd name="connsiteY143" fmla="*/ 416236 h 513787"/>
                <a:gd name="connsiteX144" fmla="*/ 515263 w 602653"/>
                <a:gd name="connsiteY144" fmla="*/ 495844 h 513787"/>
                <a:gd name="connsiteX145" fmla="*/ 503622 w 602653"/>
                <a:gd name="connsiteY145" fmla="*/ 507722 h 513787"/>
                <a:gd name="connsiteX146" fmla="*/ 438581 w 602653"/>
                <a:gd name="connsiteY146" fmla="*/ 507722 h 513787"/>
                <a:gd name="connsiteX147" fmla="*/ 428964 w 602653"/>
                <a:gd name="connsiteY147" fmla="*/ 502415 h 513787"/>
                <a:gd name="connsiteX148" fmla="*/ 419348 w 602653"/>
                <a:gd name="connsiteY148" fmla="*/ 507722 h 513787"/>
                <a:gd name="connsiteX149" fmla="*/ 328999 w 602653"/>
                <a:gd name="connsiteY149" fmla="*/ 507722 h 513787"/>
                <a:gd name="connsiteX150" fmla="*/ 214103 w 602653"/>
                <a:gd name="connsiteY150" fmla="*/ 507722 h 513787"/>
                <a:gd name="connsiteX151" fmla="*/ 202208 w 602653"/>
                <a:gd name="connsiteY151" fmla="*/ 495844 h 513787"/>
                <a:gd name="connsiteX152" fmla="*/ 202208 w 602653"/>
                <a:gd name="connsiteY152" fmla="*/ 352044 h 513787"/>
                <a:gd name="connsiteX153" fmla="*/ 193097 w 602653"/>
                <a:gd name="connsiteY153" fmla="*/ 427608 h 513787"/>
                <a:gd name="connsiteX154" fmla="*/ 191832 w 602653"/>
                <a:gd name="connsiteY154" fmla="*/ 437970 h 513787"/>
                <a:gd name="connsiteX155" fmla="*/ 184493 w 602653"/>
                <a:gd name="connsiteY155" fmla="*/ 497360 h 513787"/>
                <a:gd name="connsiteX156" fmla="*/ 180190 w 602653"/>
                <a:gd name="connsiteY156" fmla="*/ 505195 h 513787"/>
                <a:gd name="connsiteX157" fmla="*/ 172851 w 602653"/>
                <a:gd name="connsiteY157" fmla="*/ 507722 h 513787"/>
                <a:gd name="connsiteX158" fmla="*/ 171333 w 602653"/>
                <a:gd name="connsiteY158" fmla="*/ 507722 h 513787"/>
                <a:gd name="connsiteX159" fmla="*/ 131600 w 602653"/>
                <a:gd name="connsiteY159" fmla="*/ 502920 h 513787"/>
                <a:gd name="connsiteX160" fmla="*/ 122236 w 602653"/>
                <a:gd name="connsiteY160" fmla="*/ 507722 h 513787"/>
                <a:gd name="connsiteX161" fmla="*/ 11895 w 602653"/>
                <a:gd name="connsiteY161" fmla="*/ 507722 h 513787"/>
                <a:gd name="connsiteX162" fmla="*/ 0 w 602653"/>
                <a:gd name="connsiteY162" fmla="*/ 496096 h 513787"/>
                <a:gd name="connsiteX163" fmla="*/ 0 w 602653"/>
                <a:gd name="connsiteY163" fmla="*/ 411181 h 513787"/>
                <a:gd name="connsiteX164" fmla="*/ 0 w 602653"/>
                <a:gd name="connsiteY164" fmla="*/ 353560 h 513787"/>
                <a:gd name="connsiteX165" fmla="*/ 0 w 602653"/>
                <a:gd name="connsiteY165" fmla="*/ 282798 h 513787"/>
                <a:gd name="connsiteX166" fmla="*/ 0 w 602653"/>
                <a:gd name="connsiteY166" fmla="*/ 225177 h 513787"/>
                <a:gd name="connsiteX167" fmla="*/ 0 w 602653"/>
                <a:gd name="connsiteY167" fmla="*/ 154161 h 513787"/>
                <a:gd name="connsiteX168" fmla="*/ 0 w 602653"/>
                <a:gd name="connsiteY168" fmla="*/ 96793 h 513787"/>
                <a:gd name="connsiteX169" fmla="*/ 0 w 602653"/>
                <a:gd name="connsiteY169" fmla="*/ 11878 h 513787"/>
                <a:gd name="connsiteX170" fmla="*/ 11895 w 602653"/>
                <a:gd name="connsiteY170" fmla="*/ 0 h 51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602653" h="513787">
                  <a:moveTo>
                    <a:pt x="450223" y="470824"/>
                  </a:moveTo>
                  <a:lnTo>
                    <a:pt x="450223" y="484218"/>
                  </a:lnTo>
                  <a:lnTo>
                    <a:pt x="491727" y="484218"/>
                  </a:lnTo>
                  <a:lnTo>
                    <a:pt x="491727" y="470824"/>
                  </a:lnTo>
                  <a:close/>
                  <a:moveTo>
                    <a:pt x="145266" y="444288"/>
                  </a:moveTo>
                  <a:lnTo>
                    <a:pt x="140964" y="480175"/>
                  </a:lnTo>
                  <a:lnTo>
                    <a:pt x="162475" y="482702"/>
                  </a:lnTo>
                  <a:lnTo>
                    <a:pt x="166777" y="446815"/>
                  </a:lnTo>
                  <a:close/>
                  <a:moveTo>
                    <a:pt x="450223" y="422807"/>
                  </a:moveTo>
                  <a:lnTo>
                    <a:pt x="450223" y="447321"/>
                  </a:lnTo>
                  <a:lnTo>
                    <a:pt x="491727" y="447321"/>
                  </a:lnTo>
                  <a:lnTo>
                    <a:pt x="491727" y="422807"/>
                  </a:lnTo>
                  <a:close/>
                  <a:moveTo>
                    <a:pt x="23536" y="422807"/>
                  </a:moveTo>
                  <a:lnTo>
                    <a:pt x="23536" y="484218"/>
                  </a:lnTo>
                  <a:lnTo>
                    <a:pt x="110341" y="484218"/>
                  </a:lnTo>
                  <a:lnTo>
                    <a:pt x="110341" y="422807"/>
                  </a:lnTo>
                  <a:close/>
                  <a:moveTo>
                    <a:pt x="150327" y="403852"/>
                  </a:moveTo>
                  <a:lnTo>
                    <a:pt x="148809" y="415478"/>
                  </a:lnTo>
                  <a:lnTo>
                    <a:pt x="148303" y="420785"/>
                  </a:lnTo>
                  <a:lnTo>
                    <a:pt x="169814" y="423312"/>
                  </a:lnTo>
                  <a:lnTo>
                    <a:pt x="170320" y="418005"/>
                  </a:lnTo>
                  <a:lnTo>
                    <a:pt x="171839" y="406380"/>
                  </a:lnTo>
                  <a:close/>
                  <a:moveTo>
                    <a:pt x="450223" y="377822"/>
                  </a:moveTo>
                  <a:lnTo>
                    <a:pt x="450223" y="399303"/>
                  </a:lnTo>
                  <a:lnTo>
                    <a:pt x="491727" y="399303"/>
                  </a:lnTo>
                  <a:lnTo>
                    <a:pt x="491727" y="377822"/>
                  </a:lnTo>
                  <a:close/>
                  <a:moveTo>
                    <a:pt x="23536" y="365438"/>
                  </a:moveTo>
                  <a:lnTo>
                    <a:pt x="23536" y="399303"/>
                  </a:lnTo>
                  <a:lnTo>
                    <a:pt x="110341" y="399303"/>
                  </a:lnTo>
                  <a:lnTo>
                    <a:pt x="110341" y="365438"/>
                  </a:lnTo>
                  <a:close/>
                  <a:moveTo>
                    <a:pt x="156401" y="354319"/>
                  </a:moveTo>
                  <a:lnTo>
                    <a:pt x="153111" y="380349"/>
                  </a:lnTo>
                  <a:lnTo>
                    <a:pt x="174623" y="383129"/>
                  </a:lnTo>
                  <a:lnTo>
                    <a:pt x="177913" y="356846"/>
                  </a:lnTo>
                  <a:close/>
                  <a:moveTo>
                    <a:pt x="161210" y="313883"/>
                  </a:moveTo>
                  <a:lnTo>
                    <a:pt x="159185" y="330815"/>
                  </a:lnTo>
                  <a:lnTo>
                    <a:pt x="180697" y="333343"/>
                  </a:lnTo>
                  <a:lnTo>
                    <a:pt x="182721" y="316410"/>
                  </a:lnTo>
                  <a:close/>
                  <a:moveTo>
                    <a:pt x="545893" y="311881"/>
                  </a:moveTo>
                  <a:cubicBezTo>
                    <a:pt x="552482" y="311123"/>
                    <a:pt x="558310" y="315923"/>
                    <a:pt x="559070" y="322239"/>
                  </a:cubicBezTo>
                  <a:lnTo>
                    <a:pt x="573007" y="442998"/>
                  </a:lnTo>
                  <a:cubicBezTo>
                    <a:pt x="573767" y="449314"/>
                    <a:pt x="568952" y="455125"/>
                    <a:pt x="562618" y="455882"/>
                  </a:cubicBezTo>
                  <a:cubicBezTo>
                    <a:pt x="562111" y="456135"/>
                    <a:pt x="561604" y="456135"/>
                    <a:pt x="561097" y="456135"/>
                  </a:cubicBezTo>
                  <a:cubicBezTo>
                    <a:pt x="555269" y="456135"/>
                    <a:pt x="550201" y="451588"/>
                    <a:pt x="549441" y="445524"/>
                  </a:cubicBezTo>
                  <a:lnTo>
                    <a:pt x="535504" y="325018"/>
                  </a:lnTo>
                  <a:cubicBezTo>
                    <a:pt x="534744" y="318450"/>
                    <a:pt x="539305" y="312639"/>
                    <a:pt x="545893" y="311881"/>
                  </a:cubicBezTo>
                  <a:close/>
                  <a:moveTo>
                    <a:pt x="23536" y="294423"/>
                  </a:moveTo>
                  <a:lnTo>
                    <a:pt x="23536" y="341682"/>
                  </a:lnTo>
                  <a:lnTo>
                    <a:pt x="110341" y="341682"/>
                  </a:lnTo>
                  <a:lnTo>
                    <a:pt x="110341" y="294423"/>
                  </a:lnTo>
                  <a:close/>
                  <a:moveTo>
                    <a:pt x="407453" y="265107"/>
                  </a:moveTo>
                  <a:cubicBezTo>
                    <a:pt x="406441" y="265360"/>
                    <a:pt x="405428" y="265612"/>
                    <a:pt x="404416" y="265612"/>
                  </a:cubicBezTo>
                  <a:lnTo>
                    <a:pt x="342412" y="265612"/>
                  </a:lnTo>
                  <a:cubicBezTo>
                    <a:pt x="341906" y="265612"/>
                    <a:pt x="341400" y="265360"/>
                    <a:pt x="340894" y="265360"/>
                  </a:cubicBezTo>
                  <a:lnTo>
                    <a:pt x="340894" y="484218"/>
                  </a:lnTo>
                  <a:lnTo>
                    <a:pt x="407453" y="484218"/>
                  </a:lnTo>
                  <a:close/>
                  <a:moveTo>
                    <a:pt x="167283" y="264349"/>
                  </a:moveTo>
                  <a:lnTo>
                    <a:pt x="163993" y="290379"/>
                  </a:lnTo>
                  <a:lnTo>
                    <a:pt x="185505" y="293159"/>
                  </a:lnTo>
                  <a:lnTo>
                    <a:pt x="188795" y="266876"/>
                  </a:lnTo>
                  <a:close/>
                  <a:moveTo>
                    <a:pt x="23536" y="236802"/>
                  </a:moveTo>
                  <a:lnTo>
                    <a:pt x="23536" y="270920"/>
                  </a:lnTo>
                  <a:lnTo>
                    <a:pt x="110341" y="270920"/>
                  </a:lnTo>
                  <a:lnTo>
                    <a:pt x="110341" y="236802"/>
                  </a:lnTo>
                  <a:close/>
                  <a:moveTo>
                    <a:pt x="172092" y="223913"/>
                  </a:moveTo>
                  <a:lnTo>
                    <a:pt x="171586" y="229220"/>
                  </a:lnTo>
                  <a:lnTo>
                    <a:pt x="170067" y="240845"/>
                  </a:lnTo>
                  <a:lnTo>
                    <a:pt x="191579" y="243373"/>
                  </a:lnTo>
                  <a:lnTo>
                    <a:pt x="193097" y="231747"/>
                  </a:lnTo>
                  <a:lnTo>
                    <a:pt x="193603" y="226440"/>
                  </a:lnTo>
                  <a:close/>
                  <a:moveTo>
                    <a:pt x="354307" y="222649"/>
                  </a:moveTo>
                  <a:lnTo>
                    <a:pt x="354307" y="242109"/>
                  </a:lnTo>
                  <a:lnTo>
                    <a:pt x="392774" y="242109"/>
                  </a:lnTo>
                  <a:lnTo>
                    <a:pt x="392774" y="222649"/>
                  </a:lnTo>
                  <a:close/>
                  <a:moveTo>
                    <a:pt x="547404" y="203948"/>
                  </a:moveTo>
                  <a:lnTo>
                    <a:pt x="516529" y="207233"/>
                  </a:lnTo>
                  <a:lnTo>
                    <a:pt x="546898" y="489020"/>
                  </a:lnTo>
                  <a:lnTo>
                    <a:pt x="577773" y="485735"/>
                  </a:lnTo>
                  <a:close/>
                  <a:moveTo>
                    <a:pt x="340894" y="182972"/>
                  </a:moveTo>
                  <a:lnTo>
                    <a:pt x="340894" y="199146"/>
                  </a:lnTo>
                  <a:cubicBezTo>
                    <a:pt x="341400" y="199146"/>
                    <a:pt x="341906" y="198893"/>
                    <a:pt x="342412" y="198893"/>
                  </a:cubicBezTo>
                  <a:lnTo>
                    <a:pt x="404416" y="198893"/>
                  </a:lnTo>
                  <a:cubicBezTo>
                    <a:pt x="405428" y="198893"/>
                    <a:pt x="406441" y="199399"/>
                    <a:pt x="407453" y="199651"/>
                  </a:cubicBezTo>
                  <a:lnTo>
                    <a:pt x="407453" y="182972"/>
                  </a:lnTo>
                  <a:close/>
                  <a:moveTo>
                    <a:pt x="23536" y="166039"/>
                  </a:moveTo>
                  <a:lnTo>
                    <a:pt x="23536" y="213299"/>
                  </a:lnTo>
                  <a:lnTo>
                    <a:pt x="110341" y="213299"/>
                  </a:lnTo>
                  <a:lnTo>
                    <a:pt x="110341" y="166039"/>
                  </a:lnTo>
                  <a:close/>
                  <a:moveTo>
                    <a:pt x="179431" y="164523"/>
                  </a:moveTo>
                  <a:lnTo>
                    <a:pt x="174876" y="200410"/>
                  </a:lnTo>
                  <a:lnTo>
                    <a:pt x="196387" y="202937"/>
                  </a:lnTo>
                  <a:lnTo>
                    <a:pt x="200943" y="167050"/>
                  </a:lnTo>
                  <a:close/>
                  <a:moveTo>
                    <a:pt x="450223" y="108418"/>
                  </a:moveTo>
                  <a:lnTo>
                    <a:pt x="450223" y="354319"/>
                  </a:lnTo>
                  <a:lnTo>
                    <a:pt x="491727" y="354319"/>
                  </a:lnTo>
                  <a:lnTo>
                    <a:pt x="491727" y="108418"/>
                  </a:lnTo>
                  <a:close/>
                  <a:moveTo>
                    <a:pt x="23536" y="108418"/>
                  </a:moveTo>
                  <a:lnTo>
                    <a:pt x="23536" y="142536"/>
                  </a:lnTo>
                  <a:lnTo>
                    <a:pt x="110341" y="142536"/>
                  </a:lnTo>
                  <a:lnTo>
                    <a:pt x="110341" y="108418"/>
                  </a:lnTo>
                  <a:close/>
                  <a:moveTo>
                    <a:pt x="225744" y="73795"/>
                  </a:moveTo>
                  <a:lnTo>
                    <a:pt x="225744" y="484218"/>
                  </a:lnTo>
                  <a:lnTo>
                    <a:pt x="317358" y="484218"/>
                  </a:lnTo>
                  <a:lnTo>
                    <a:pt x="317358" y="171346"/>
                  </a:lnTo>
                  <a:lnTo>
                    <a:pt x="317358" y="73795"/>
                  </a:lnTo>
                  <a:close/>
                  <a:moveTo>
                    <a:pt x="23536" y="23503"/>
                  </a:moveTo>
                  <a:lnTo>
                    <a:pt x="23536" y="84915"/>
                  </a:lnTo>
                  <a:lnTo>
                    <a:pt x="110341" y="84915"/>
                  </a:lnTo>
                  <a:lnTo>
                    <a:pt x="110341" y="23503"/>
                  </a:lnTo>
                  <a:close/>
                  <a:moveTo>
                    <a:pt x="11895" y="0"/>
                  </a:moveTo>
                  <a:lnTo>
                    <a:pt x="122236" y="0"/>
                  </a:lnTo>
                  <a:cubicBezTo>
                    <a:pt x="128816" y="0"/>
                    <a:pt x="134130" y="5307"/>
                    <a:pt x="134130" y="11878"/>
                  </a:cubicBezTo>
                  <a:lnTo>
                    <a:pt x="134130" y="96793"/>
                  </a:lnTo>
                  <a:lnTo>
                    <a:pt x="134130" y="154161"/>
                  </a:lnTo>
                  <a:lnTo>
                    <a:pt x="134130" y="225177"/>
                  </a:lnTo>
                  <a:lnTo>
                    <a:pt x="134130" y="282798"/>
                  </a:lnTo>
                  <a:lnTo>
                    <a:pt x="134130" y="339661"/>
                  </a:lnTo>
                  <a:lnTo>
                    <a:pt x="139192" y="299225"/>
                  </a:lnTo>
                  <a:lnTo>
                    <a:pt x="148809" y="219617"/>
                  </a:lnTo>
                  <a:lnTo>
                    <a:pt x="150074" y="209255"/>
                  </a:lnTo>
                  <a:lnTo>
                    <a:pt x="157413" y="149865"/>
                  </a:lnTo>
                  <a:cubicBezTo>
                    <a:pt x="157667" y="146832"/>
                    <a:pt x="159185" y="144052"/>
                    <a:pt x="161716" y="142031"/>
                  </a:cubicBezTo>
                  <a:cubicBezTo>
                    <a:pt x="164247" y="140009"/>
                    <a:pt x="167283" y="139251"/>
                    <a:pt x="170573" y="139503"/>
                  </a:cubicBezTo>
                  <a:lnTo>
                    <a:pt x="202208" y="143547"/>
                  </a:lnTo>
                  <a:lnTo>
                    <a:pt x="202208" y="61917"/>
                  </a:lnTo>
                  <a:cubicBezTo>
                    <a:pt x="202208" y="55599"/>
                    <a:pt x="207523" y="50292"/>
                    <a:pt x="214103" y="50292"/>
                  </a:cubicBezTo>
                  <a:lnTo>
                    <a:pt x="328999" y="50292"/>
                  </a:lnTo>
                  <a:cubicBezTo>
                    <a:pt x="335579" y="50292"/>
                    <a:pt x="340894" y="55599"/>
                    <a:pt x="340894" y="61917"/>
                  </a:cubicBezTo>
                  <a:lnTo>
                    <a:pt x="340894" y="159468"/>
                  </a:lnTo>
                  <a:lnTo>
                    <a:pt x="419348" y="159468"/>
                  </a:lnTo>
                  <a:cubicBezTo>
                    <a:pt x="422131" y="159468"/>
                    <a:pt x="424662" y="160479"/>
                    <a:pt x="426687" y="162248"/>
                  </a:cubicBezTo>
                  <a:lnTo>
                    <a:pt x="426687" y="96793"/>
                  </a:lnTo>
                  <a:cubicBezTo>
                    <a:pt x="426687" y="90222"/>
                    <a:pt x="432001" y="84915"/>
                    <a:pt x="438581" y="84915"/>
                  </a:cubicBezTo>
                  <a:lnTo>
                    <a:pt x="503622" y="84915"/>
                  </a:lnTo>
                  <a:cubicBezTo>
                    <a:pt x="509949" y="84915"/>
                    <a:pt x="515263" y="90222"/>
                    <a:pt x="515263" y="96793"/>
                  </a:cubicBezTo>
                  <a:lnTo>
                    <a:pt x="515263" y="183730"/>
                  </a:lnTo>
                  <a:lnTo>
                    <a:pt x="556515" y="179181"/>
                  </a:lnTo>
                  <a:cubicBezTo>
                    <a:pt x="563095" y="178423"/>
                    <a:pt x="568916" y="183224"/>
                    <a:pt x="569675" y="189795"/>
                  </a:cubicBezTo>
                  <a:lnTo>
                    <a:pt x="602575" y="494833"/>
                  </a:lnTo>
                  <a:cubicBezTo>
                    <a:pt x="603334" y="501404"/>
                    <a:pt x="598526" y="507216"/>
                    <a:pt x="592199" y="507974"/>
                  </a:cubicBezTo>
                  <a:lnTo>
                    <a:pt x="537787" y="513787"/>
                  </a:lnTo>
                  <a:cubicBezTo>
                    <a:pt x="537281" y="513787"/>
                    <a:pt x="537028" y="513787"/>
                    <a:pt x="536522" y="513787"/>
                  </a:cubicBezTo>
                  <a:cubicBezTo>
                    <a:pt x="530448" y="513787"/>
                    <a:pt x="525386" y="509491"/>
                    <a:pt x="524880" y="503425"/>
                  </a:cubicBezTo>
                  <a:lnTo>
                    <a:pt x="515263" y="416236"/>
                  </a:lnTo>
                  <a:lnTo>
                    <a:pt x="515263" y="495844"/>
                  </a:lnTo>
                  <a:cubicBezTo>
                    <a:pt x="515263" y="502415"/>
                    <a:pt x="509949" y="507722"/>
                    <a:pt x="503622" y="507722"/>
                  </a:cubicBezTo>
                  <a:lnTo>
                    <a:pt x="438581" y="507722"/>
                  </a:lnTo>
                  <a:cubicBezTo>
                    <a:pt x="434532" y="507722"/>
                    <a:pt x="430989" y="505700"/>
                    <a:pt x="428964" y="502415"/>
                  </a:cubicBezTo>
                  <a:cubicBezTo>
                    <a:pt x="426687" y="505700"/>
                    <a:pt x="423397" y="507722"/>
                    <a:pt x="419348" y="507722"/>
                  </a:cubicBezTo>
                  <a:lnTo>
                    <a:pt x="328999" y="507722"/>
                  </a:lnTo>
                  <a:lnTo>
                    <a:pt x="214103" y="507722"/>
                  </a:lnTo>
                  <a:cubicBezTo>
                    <a:pt x="207523" y="507722"/>
                    <a:pt x="202208" y="502415"/>
                    <a:pt x="202208" y="495844"/>
                  </a:cubicBezTo>
                  <a:lnTo>
                    <a:pt x="202208" y="352044"/>
                  </a:lnTo>
                  <a:lnTo>
                    <a:pt x="193097" y="427608"/>
                  </a:lnTo>
                  <a:lnTo>
                    <a:pt x="191832" y="437970"/>
                  </a:lnTo>
                  <a:lnTo>
                    <a:pt x="184493" y="497360"/>
                  </a:lnTo>
                  <a:cubicBezTo>
                    <a:pt x="184240" y="500393"/>
                    <a:pt x="182468" y="503425"/>
                    <a:pt x="180190" y="505195"/>
                  </a:cubicBezTo>
                  <a:cubicBezTo>
                    <a:pt x="177913" y="506964"/>
                    <a:pt x="175382" y="507722"/>
                    <a:pt x="172851" y="507722"/>
                  </a:cubicBezTo>
                  <a:cubicBezTo>
                    <a:pt x="172345" y="507722"/>
                    <a:pt x="171839" y="507722"/>
                    <a:pt x="171333" y="507722"/>
                  </a:cubicBezTo>
                  <a:lnTo>
                    <a:pt x="131600" y="502920"/>
                  </a:lnTo>
                  <a:cubicBezTo>
                    <a:pt x="129322" y="505700"/>
                    <a:pt x="126032" y="507722"/>
                    <a:pt x="122236" y="507722"/>
                  </a:cubicBezTo>
                  <a:lnTo>
                    <a:pt x="11895" y="507722"/>
                  </a:lnTo>
                  <a:cubicBezTo>
                    <a:pt x="5315" y="507722"/>
                    <a:pt x="0" y="502415"/>
                    <a:pt x="0" y="496096"/>
                  </a:cubicBezTo>
                  <a:lnTo>
                    <a:pt x="0" y="411181"/>
                  </a:lnTo>
                  <a:lnTo>
                    <a:pt x="0" y="353560"/>
                  </a:lnTo>
                  <a:lnTo>
                    <a:pt x="0" y="282798"/>
                  </a:lnTo>
                  <a:lnTo>
                    <a:pt x="0" y="225177"/>
                  </a:lnTo>
                  <a:lnTo>
                    <a:pt x="0" y="154161"/>
                  </a:lnTo>
                  <a:lnTo>
                    <a:pt x="0" y="96793"/>
                  </a:lnTo>
                  <a:lnTo>
                    <a:pt x="0" y="11878"/>
                  </a:lnTo>
                  <a:cubicBezTo>
                    <a:pt x="0" y="5307"/>
                    <a:pt x="5315" y="0"/>
                    <a:pt x="11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占位符 11"/>
            <p:cNvSpPr txBox="1"/>
            <p:nvPr/>
          </p:nvSpPr>
          <p:spPr>
            <a:xfrm>
              <a:off x="5682593" y="3862665"/>
              <a:ext cx="5919985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3" name="文本占位符 12"/>
            <p:cNvSpPr txBox="1"/>
            <p:nvPr/>
          </p:nvSpPr>
          <p:spPr>
            <a:xfrm>
              <a:off x="6107193" y="2859854"/>
              <a:ext cx="5070787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密码硬件实现基础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D3EFA-42D1-8C0F-FBEE-3B7C5262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现有分组密码的硬件实现效率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6F7BBA1-8E41-7BD7-026B-8A71983A5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09390"/>
              </p:ext>
            </p:extLst>
          </p:nvPr>
        </p:nvGraphicFramePr>
        <p:xfrm>
          <a:off x="457200" y="890555"/>
          <a:ext cx="11275140" cy="5721888"/>
        </p:xfrm>
        <a:graphic>
          <a:graphicData uri="http://schemas.openxmlformats.org/drawingml/2006/table">
            <a:tbl>
              <a:tblPr/>
              <a:tblGrid>
                <a:gridCol w="1127514">
                  <a:extLst>
                    <a:ext uri="{9D8B030D-6E8A-4147-A177-3AD203B41FA5}">
                      <a16:colId xmlns:a16="http://schemas.microsoft.com/office/drawing/2014/main" val="3076855688"/>
                    </a:ext>
                  </a:extLst>
                </a:gridCol>
                <a:gridCol w="856144">
                  <a:extLst>
                    <a:ext uri="{9D8B030D-6E8A-4147-A177-3AD203B41FA5}">
                      <a16:colId xmlns:a16="http://schemas.microsoft.com/office/drawing/2014/main" val="1907419939"/>
                    </a:ext>
                  </a:extLst>
                </a:gridCol>
                <a:gridCol w="722671">
                  <a:extLst>
                    <a:ext uri="{9D8B030D-6E8A-4147-A177-3AD203B41FA5}">
                      <a16:colId xmlns:a16="http://schemas.microsoft.com/office/drawing/2014/main" val="2860207831"/>
                    </a:ext>
                  </a:extLst>
                </a:gridCol>
                <a:gridCol w="1629697">
                  <a:extLst>
                    <a:ext uri="{9D8B030D-6E8A-4147-A177-3AD203B41FA5}">
                      <a16:colId xmlns:a16="http://schemas.microsoft.com/office/drawing/2014/main" val="195623423"/>
                    </a:ext>
                  </a:extLst>
                </a:gridCol>
                <a:gridCol w="656303">
                  <a:extLst>
                    <a:ext uri="{9D8B030D-6E8A-4147-A177-3AD203B41FA5}">
                      <a16:colId xmlns:a16="http://schemas.microsoft.com/office/drawing/2014/main" val="1149964054"/>
                    </a:ext>
                  </a:extLst>
                </a:gridCol>
                <a:gridCol w="848032">
                  <a:extLst>
                    <a:ext uri="{9D8B030D-6E8A-4147-A177-3AD203B41FA5}">
                      <a16:colId xmlns:a16="http://schemas.microsoft.com/office/drawing/2014/main" val="107960427"/>
                    </a:ext>
                  </a:extLst>
                </a:gridCol>
                <a:gridCol w="1231491">
                  <a:extLst>
                    <a:ext uri="{9D8B030D-6E8A-4147-A177-3AD203B41FA5}">
                      <a16:colId xmlns:a16="http://schemas.microsoft.com/office/drawing/2014/main" val="197107957"/>
                    </a:ext>
                  </a:extLst>
                </a:gridCol>
                <a:gridCol w="1113503">
                  <a:extLst>
                    <a:ext uri="{9D8B030D-6E8A-4147-A177-3AD203B41FA5}">
                      <a16:colId xmlns:a16="http://schemas.microsoft.com/office/drawing/2014/main" val="3023404523"/>
                    </a:ext>
                  </a:extLst>
                </a:gridCol>
                <a:gridCol w="943897">
                  <a:extLst>
                    <a:ext uri="{9D8B030D-6E8A-4147-A177-3AD203B41FA5}">
                      <a16:colId xmlns:a16="http://schemas.microsoft.com/office/drawing/2014/main" val="1653373886"/>
                    </a:ext>
                  </a:extLst>
                </a:gridCol>
                <a:gridCol w="2145888">
                  <a:extLst>
                    <a:ext uri="{9D8B030D-6E8A-4147-A177-3AD203B41FA5}">
                      <a16:colId xmlns:a16="http://schemas.microsoft.com/office/drawing/2014/main" val="540903773"/>
                    </a:ext>
                  </a:extLst>
                </a:gridCol>
              </a:tblGrid>
              <a:tr h="5991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block size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key size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structure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rounds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Technology used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area (#GE)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throughput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effectLst/>
                        </a:rPr>
                        <a:t>Kb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/s @ 100kHz)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power consumption (µW)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reference (implementation)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69282"/>
                  </a:ext>
                </a:extLst>
              </a:tr>
              <a:tr h="400208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dirty="0" err="1">
                          <a:solidFill>
                            <a:srgbClr val="0B0080"/>
                          </a:solidFill>
                          <a:effectLst/>
                          <a:hlinkClick r:id="rId2"/>
                        </a:rPr>
                        <a:t>LBlock</a:t>
                      </a:r>
                      <a:endParaRPr lang="en-US" sz="1400" dirty="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Feistel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0.18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1320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200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 dirty="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[31]</a:t>
                      </a:r>
                      <a:endParaRPr lang="en-US" sz="1400" dirty="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108090"/>
                  </a:ext>
                </a:extLst>
              </a:tr>
              <a:tr h="20129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4"/>
                        </a:rPr>
                        <a:t>LEA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GFN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38151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192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674500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256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547585"/>
                  </a:ext>
                </a:extLst>
              </a:tr>
              <a:tr h="40020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5"/>
                        </a:rPr>
                        <a:t>LED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0.18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966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5.1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6"/>
                        </a:rPr>
                        <a:t>[38]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55769"/>
                  </a:ext>
                </a:extLst>
              </a:tr>
              <a:tr h="4002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1265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3.4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 dirty="0">
                          <a:solidFill>
                            <a:srgbClr val="0B0080"/>
                          </a:solidFill>
                          <a:effectLst/>
                          <a:hlinkClick r:id="rId6"/>
                        </a:rPr>
                        <a:t>[38]</a:t>
                      </a:r>
                      <a:endParaRPr lang="en-US" sz="1400" dirty="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860547"/>
                  </a:ext>
                </a:extLst>
              </a:tr>
              <a:tr h="400208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7"/>
                        </a:rPr>
                        <a:t>MANTIS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128+64 (tweak)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357125"/>
                  </a:ext>
                </a:extLst>
              </a:tr>
              <a:tr h="20129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8"/>
                        </a:rPr>
                        <a:t>mCrypton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0.13µm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C00000"/>
                          </a:solidFill>
                          <a:effectLst/>
                        </a:rPr>
                        <a:t>2420</a:t>
                      </a:r>
                      <a:r>
                        <a:rPr lang="en-US" sz="1400" b="1" u="none" strike="noStrike" baseline="30000">
                          <a:solidFill>
                            <a:srgbClr val="C00000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[note 3]</a:t>
                      </a:r>
                      <a:endParaRPr lang="en-US" sz="1400" b="1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482.3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0"/>
                        </a:rPr>
                        <a:t>[42]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600277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C00000"/>
                          </a:solidFill>
                          <a:effectLst/>
                        </a:rPr>
                        <a:t>2681</a:t>
                      </a:r>
                      <a:r>
                        <a:rPr lang="en-US" sz="1400" b="1" u="none" strike="noStrike" baseline="30000">
                          <a:solidFill>
                            <a:srgbClr val="C00000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[note 3]</a:t>
                      </a:r>
                      <a:endParaRPr lang="en-US" sz="1400" b="1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567248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C00000"/>
                          </a:solidFill>
                          <a:effectLst/>
                        </a:rPr>
                        <a:t>2949</a:t>
                      </a:r>
                      <a:r>
                        <a:rPr lang="en-US" sz="1400" b="1" u="none" strike="noStrike" baseline="30000">
                          <a:solidFill>
                            <a:srgbClr val="C00000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[note 3]</a:t>
                      </a:r>
                      <a:endParaRPr lang="en-US" sz="1400" b="1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809799"/>
                  </a:ext>
                </a:extLst>
              </a:tr>
              <a:tr h="2012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1"/>
                        </a:rPr>
                        <a:t>Midori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0.09µm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2"/>
                        </a:rPr>
                        <a:t>[note 4]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1542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60.6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3"/>
                        </a:rPr>
                        <a:t>[note 5]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4"/>
                        </a:rPr>
                        <a:t>[44]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877843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2522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89.2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3"/>
                        </a:rPr>
                        <a:t>[note 5]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237989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5"/>
                        </a:rPr>
                        <a:t>MISTY1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Feistel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399331"/>
                  </a:ext>
                </a:extLst>
              </a:tr>
              <a:tr h="2012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6"/>
                        </a:rPr>
                        <a:t>Mysterion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?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7"/>
                        </a:rPr>
                        <a:t>[note 6]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21244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256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?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7"/>
                        </a:rPr>
                        <a:t>[note 6]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46021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8"/>
                        </a:rPr>
                        <a:t>Noekeon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2985"/>
                  </a:ext>
                </a:extLst>
              </a:tr>
              <a:tr h="2012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9"/>
                        </a:rPr>
                        <a:t>Piccolo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GFN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683 / 1136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14.8 / 237.04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 / 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20"/>
                        </a:rPr>
                        <a:t>[51]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804796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31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758 / 1196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12.12 / 193.9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-- / 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931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316479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D3EFA-42D1-8C0F-FBEE-3B7C5262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现有分组密码的硬件实现效率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6F7BBA1-8E41-7BD7-026B-8A71983A5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611118"/>
              </p:ext>
            </p:extLst>
          </p:nvPr>
        </p:nvGraphicFramePr>
        <p:xfrm>
          <a:off x="457200" y="890555"/>
          <a:ext cx="11275140" cy="5129916"/>
        </p:xfrm>
        <a:graphic>
          <a:graphicData uri="http://schemas.openxmlformats.org/drawingml/2006/table">
            <a:tbl>
              <a:tblPr/>
              <a:tblGrid>
                <a:gridCol w="1127514">
                  <a:extLst>
                    <a:ext uri="{9D8B030D-6E8A-4147-A177-3AD203B41FA5}">
                      <a16:colId xmlns:a16="http://schemas.microsoft.com/office/drawing/2014/main" val="3076855688"/>
                    </a:ext>
                  </a:extLst>
                </a:gridCol>
                <a:gridCol w="856144">
                  <a:extLst>
                    <a:ext uri="{9D8B030D-6E8A-4147-A177-3AD203B41FA5}">
                      <a16:colId xmlns:a16="http://schemas.microsoft.com/office/drawing/2014/main" val="1907419939"/>
                    </a:ext>
                  </a:extLst>
                </a:gridCol>
                <a:gridCol w="722671">
                  <a:extLst>
                    <a:ext uri="{9D8B030D-6E8A-4147-A177-3AD203B41FA5}">
                      <a16:colId xmlns:a16="http://schemas.microsoft.com/office/drawing/2014/main" val="2860207831"/>
                    </a:ext>
                  </a:extLst>
                </a:gridCol>
                <a:gridCol w="1629697">
                  <a:extLst>
                    <a:ext uri="{9D8B030D-6E8A-4147-A177-3AD203B41FA5}">
                      <a16:colId xmlns:a16="http://schemas.microsoft.com/office/drawing/2014/main" val="195623423"/>
                    </a:ext>
                  </a:extLst>
                </a:gridCol>
                <a:gridCol w="656303">
                  <a:extLst>
                    <a:ext uri="{9D8B030D-6E8A-4147-A177-3AD203B41FA5}">
                      <a16:colId xmlns:a16="http://schemas.microsoft.com/office/drawing/2014/main" val="1149964054"/>
                    </a:ext>
                  </a:extLst>
                </a:gridCol>
                <a:gridCol w="848032">
                  <a:extLst>
                    <a:ext uri="{9D8B030D-6E8A-4147-A177-3AD203B41FA5}">
                      <a16:colId xmlns:a16="http://schemas.microsoft.com/office/drawing/2014/main" val="107960427"/>
                    </a:ext>
                  </a:extLst>
                </a:gridCol>
                <a:gridCol w="1231491">
                  <a:extLst>
                    <a:ext uri="{9D8B030D-6E8A-4147-A177-3AD203B41FA5}">
                      <a16:colId xmlns:a16="http://schemas.microsoft.com/office/drawing/2014/main" val="197107957"/>
                    </a:ext>
                  </a:extLst>
                </a:gridCol>
                <a:gridCol w="1113503">
                  <a:extLst>
                    <a:ext uri="{9D8B030D-6E8A-4147-A177-3AD203B41FA5}">
                      <a16:colId xmlns:a16="http://schemas.microsoft.com/office/drawing/2014/main" val="3023404523"/>
                    </a:ext>
                  </a:extLst>
                </a:gridCol>
                <a:gridCol w="943897">
                  <a:extLst>
                    <a:ext uri="{9D8B030D-6E8A-4147-A177-3AD203B41FA5}">
                      <a16:colId xmlns:a16="http://schemas.microsoft.com/office/drawing/2014/main" val="1653373886"/>
                    </a:ext>
                  </a:extLst>
                </a:gridCol>
                <a:gridCol w="2145888">
                  <a:extLst>
                    <a:ext uri="{9D8B030D-6E8A-4147-A177-3AD203B41FA5}">
                      <a16:colId xmlns:a16="http://schemas.microsoft.com/office/drawing/2014/main" val="540903773"/>
                    </a:ext>
                  </a:extLst>
                </a:gridCol>
              </a:tblGrid>
              <a:tr h="5991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block size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key size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structure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rounds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Technology used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area (#GE)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throughput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effectLst/>
                        </a:rPr>
                        <a:t>Kb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/s @ 100kHz)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power consumption (µW)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reference (implementation)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69282"/>
                  </a:ext>
                </a:extLst>
              </a:tr>
              <a:tr h="201290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PRESENT</a:t>
                      </a:r>
                      <a:endParaRPr lang="en-US" sz="1400" b="1" u="none" strike="noStrike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31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0.18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1075 / 1570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11.7 / 200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1.4 / 2.78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Poschmann's</a:t>
                      </a:r>
                      <a:r>
                        <a:rPr lang="en-US" sz="1400" dirty="0">
                          <a:effectLst/>
                        </a:rPr>
                        <a:t> PhD Thesis</a:t>
                      </a:r>
                      <a:r>
                        <a:rPr lang="en-US" sz="1400" u="none" strike="noStrike" baseline="30000" dirty="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[58]</a:t>
                      </a:r>
                      <a:endParaRPr lang="en-US" sz="1400" dirty="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932852"/>
                  </a:ext>
                </a:extLst>
              </a:tr>
              <a:tr h="3978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1391 / 1884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11.45 / 200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 / 3.67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10179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4"/>
                        </a:rPr>
                        <a:t>PRIDE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39386"/>
                  </a:ext>
                </a:extLst>
              </a:tr>
              <a:tr h="400208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5"/>
                        </a:rPr>
                        <a:t>PRINCE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0.09 µm / 0.13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3286 / 3491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529.9 / 533.3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4.5 / 5.8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6"/>
                        </a:rPr>
                        <a:t>[59]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834210"/>
                  </a:ext>
                </a:extLst>
              </a:tr>
              <a:tr h="20129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7"/>
                        </a:rPr>
                        <a:t>RC5-12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0..2040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ARX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2545" marR="2545" marT="1272" marB="1272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585934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2545" marR="2545" marT="1272" marB="1272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4699105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2545" marR="2545" marT="1272" marB="1272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941475"/>
                  </a:ext>
                </a:extLst>
              </a:tr>
              <a:tr h="2012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8"/>
                        </a:rPr>
                        <a:t>Rectangle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0.13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1599.5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b="1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9"/>
                        </a:rPr>
                        <a:t>[66]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58539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2063.5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b="1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26240"/>
                  </a:ext>
                </a:extLst>
              </a:tr>
              <a:tr h="2012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0"/>
                        </a:rPr>
                        <a:t>RoadRunneR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Feistel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015302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157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1"/>
                        </a:rPr>
                        <a:t>Robin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930733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2"/>
                        </a:rPr>
                        <a:t>SEA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96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3"/>
                        </a:rPr>
                        <a:t>[note 7]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Feistel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93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0.13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449</a:t>
                      </a:r>
                      <a:r>
                        <a:rPr lang="en-US" altLang="zh-CN" sz="1400" b="1" u="none" strike="noStrike" baseline="30000">
                          <a:solidFill>
                            <a:srgbClr val="C00000"/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[70]</a:t>
                      </a:r>
                      <a:endParaRPr lang="zh-CN" altLang="en-US" sz="1400" b="1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3.218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MSQ07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5"/>
                        </a:rPr>
                        <a:t>[71]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984345"/>
                  </a:ext>
                </a:extLst>
              </a:tr>
              <a:tr h="40020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6"/>
                        </a:rPr>
                        <a:t>SKINNY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64/128/192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7"/>
                        </a:rPr>
                        <a:t>[note 8]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32/36/40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0.18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1223/1696/2183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200.0/177.8/160.0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8"/>
                        </a:rPr>
                        <a:t>[40]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071936"/>
                  </a:ext>
                </a:extLst>
              </a:tr>
              <a:tr h="4002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128/256/384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7"/>
                        </a:rPr>
                        <a:t>[note 8]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40/48/56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2391/3312/4268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320.0/266.7/228.6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 dirty="0">
                          <a:solidFill>
                            <a:srgbClr val="0B0080"/>
                          </a:solidFill>
                          <a:effectLst/>
                          <a:hlinkClick r:id="rId18"/>
                        </a:rPr>
                        <a:t>[40]</a:t>
                      </a:r>
                      <a:endParaRPr lang="en-US" sz="1400" dirty="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0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855283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D3EFA-42D1-8C0F-FBEE-3B7C5262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现有分组密码的硬件实现效率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6F7BBA1-8E41-7BD7-026B-8A71983A5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16431"/>
              </p:ext>
            </p:extLst>
          </p:nvPr>
        </p:nvGraphicFramePr>
        <p:xfrm>
          <a:off x="457200" y="890555"/>
          <a:ext cx="11275140" cy="5171520"/>
        </p:xfrm>
        <a:graphic>
          <a:graphicData uri="http://schemas.openxmlformats.org/drawingml/2006/table">
            <a:tbl>
              <a:tblPr/>
              <a:tblGrid>
                <a:gridCol w="1127514">
                  <a:extLst>
                    <a:ext uri="{9D8B030D-6E8A-4147-A177-3AD203B41FA5}">
                      <a16:colId xmlns:a16="http://schemas.microsoft.com/office/drawing/2014/main" val="3076855688"/>
                    </a:ext>
                  </a:extLst>
                </a:gridCol>
                <a:gridCol w="856144">
                  <a:extLst>
                    <a:ext uri="{9D8B030D-6E8A-4147-A177-3AD203B41FA5}">
                      <a16:colId xmlns:a16="http://schemas.microsoft.com/office/drawing/2014/main" val="1907419939"/>
                    </a:ext>
                  </a:extLst>
                </a:gridCol>
                <a:gridCol w="1076632">
                  <a:extLst>
                    <a:ext uri="{9D8B030D-6E8A-4147-A177-3AD203B41FA5}">
                      <a16:colId xmlns:a16="http://schemas.microsoft.com/office/drawing/2014/main" val="2860207831"/>
                    </a:ext>
                  </a:extLst>
                </a:gridCol>
                <a:gridCol w="1275736">
                  <a:extLst>
                    <a:ext uri="{9D8B030D-6E8A-4147-A177-3AD203B41FA5}">
                      <a16:colId xmlns:a16="http://schemas.microsoft.com/office/drawing/2014/main" val="195623423"/>
                    </a:ext>
                  </a:extLst>
                </a:gridCol>
                <a:gridCol w="656303">
                  <a:extLst>
                    <a:ext uri="{9D8B030D-6E8A-4147-A177-3AD203B41FA5}">
                      <a16:colId xmlns:a16="http://schemas.microsoft.com/office/drawing/2014/main" val="1149964054"/>
                    </a:ext>
                  </a:extLst>
                </a:gridCol>
                <a:gridCol w="848032">
                  <a:extLst>
                    <a:ext uri="{9D8B030D-6E8A-4147-A177-3AD203B41FA5}">
                      <a16:colId xmlns:a16="http://schemas.microsoft.com/office/drawing/2014/main" val="107960427"/>
                    </a:ext>
                  </a:extLst>
                </a:gridCol>
                <a:gridCol w="1231491">
                  <a:extLst>
                    <a:ext uri="{9D8B030D-6E8A-4147-A177-3AD203B41FA5}">
                      <a16:colId xmlns:a16="http://schemas.microsoft.com/office/drawing/2014/main" val="197107957"/>
                    </a:ext>
                  </a:extLst>
                </a:gridCol>
                <a:gridCol w="1113503">
                  <a:extLst>
                    <a:ext uri="{9D8B030D-6E8A-4147-A177-3AD203B41FA5}">
                      <a16:colId xmlns:a16="http://schemas.microsoft.com/office/drawing/2014/main" val="3023404523"/>
                    </a:ext>
                  </a:extLst>
                </a:gridCol>
                <a:gridCol w="1209368">
                  <a:extLst>
                    <a:ext uri="{9D8B030D-6E8A-4147-A177-3AD203B41FA5}">
                      <a16:colId xmlns:a16="http://schemas.microsoft.com/office/drawing/2014/main" val="1653373886"/>
                    </a:ext>
                  </a:extLst>
                </a:gridCol>
                <a:gridCol w="1880417">
                  <a:extLst>
                    <a:ext uri="{9D8B030D-6E8A-4147-A177-3AD203B41FA5}">
                      <a16:colId xmlns:a16="http://schemas.microsoft.com/office/drawing/2014/main" val="540903773"/>
                    </a:ext>
                  </a:extLst>
                </a:gridCol>
              </a:tblGrid>
              <a:tr h="5991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name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block size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key size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structure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rounds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Technology used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area (#GE)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throughput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effectLst/>
                        </a:rPr>
                        <a:t>Kb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/s @ 100kHz)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power consumption (µW)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reference (implementation)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69282"/>
                  </a:ext>
                </a:extLst>
              </a:tr>
              <a:tr h="20129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2"/>
                        </a:rPr>
                        <a:t>SIMECK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Feistel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0.13µm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549 / 765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5.6 / 88.9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0.417 / 0.606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 dirty="0">
                          <a:solidFill>
                            <a:srgbClr val="0B0080"/>
                          </a:solidFill>
                          <a:effectLst/>
                          <a:hlinkClick r:id="rId3"/>
                        </a:rPr>
                        <a:t>[72]</a:t>
                      </a:r>
                      <a:endParaRPr lang="en-US" sz="1400" dirty="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9581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778 / 1117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5.0 / 120.0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0.576 / 0.875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77263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1005 / 1484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4.2 / 133.3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0.754 / 1.162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351862"/>
                  </a:ext>
                </a:extLst>
              </a:tr>
              <a:tr h="201290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SIMON</a:t>
                      </a:r>
                      <a:endParaRPr lang="en-US" sz="1400" b="1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Feistel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5"/>
                        </a:rPr>
                        <a:t>[75]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649999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72 / 96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 / 763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 / 15.0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711853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96 / 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42 / 44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838 / 1000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17.8 / 16.7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98503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96 / 144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52 / 54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984 / 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14.8 / 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453502"/>
                  </a:ext>
                </a:extLst>
              </a:tr>
              <a:tr h="4002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 / 192 / 256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68 / 69 / 72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1317 / -- / 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22.9 / -- / 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139576"/>
                  </a:ext>
                </a:extLst>
              </a:tr>
              <a:tr h="2012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6"/>
                        </a:rPr>
                        <a:t>SPARX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 (ARX)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52255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128/256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32/40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6630"/>
                  </a:ext>
                </a:extLst>
              </a:tr>
              <a:tr h="201290">
                <a:tc rowSpan="5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SPECK</a:t>
                      </a:r>
                      <a:endParaRPr lang="en-US" sz="1400" b="1" u="none" strike="noStrike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ARX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22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5"/>
                        </a:rPr>
                        <a:t>[75]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904527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48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72 / 96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22 / 23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 / 884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-- / 12.0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907077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96 / 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26 / 27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984 / 1127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14.5 / 13.8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46121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96 / 144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28 / 29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1134 / 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13.8 / 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721024"/>
                  </a:ext>
                </a:extLst>
              </a:tr>
              <a:tr h="4002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 / 192 / 256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32 / 33 / 34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1396 / -- / 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12.1 / -- / 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65150"/>
                  </a:ext>
                </a:extLst>
              </a:tr>
              <a:tr h="2012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7"/>
                        </a:rPr>
                        <a:t>TWINE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80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GFN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36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0.09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1799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178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Specification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8"/>
                        </a:rPr>
                        <a:t>[84]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23213"/>
                  </a:ext>
                </a:extLst>
              </a:tr>
              <a:tr h="201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2285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178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22865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9"/>
                        </a:rPr>
                        <a:t>XTEA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Feistel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64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0.13 µm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3490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C00000"/>
                          </a:solidFill>
                          <a:effectLst/>
                        </a:rPr>
                        <a:t>57.1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19.5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ECRYPT</a:t>
                      </a:r>
                      <a:r>
                        <a:rPr lang="en-US" sz="1400" u="none" strike="noStrike" baseline="30000">
                          <a:solidFill>
                            <a:srgbClr val="0B0080"/>
                          </a:solidFill>
                          <a:effectLst/>
                          <a:hlinkClick r:id="rId10"/>
                        </a:rPr>
                        <a:t>[6]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096422"/>
                  </a:ext>
                </a:extLst>
              </a:tr>
              <a:tr h="201290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11"/>
                        </a:rPr>
                        <a:t>Zorro</a:t>
                      </a:r>
                      <a:endParaRPr lang="en-US" sz="1400">
                        <a:effectLst/>
                      </a:endParaRP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128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SPN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24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--</a:t>
                      </a:r>
                    </a:p>
                  </a:txBody>
                  <a:tcPr marL="2545" marR="2545" marT="1272" marB="1272" anchor="ctr">
                    <a:lnL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850926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E450E45-44AE-E027-F1A0-CD581D1691E8}"/>
              </a:ext>
            </a:extLst>
          </p:cNvPr>
          <p:cNvSpPr txBox="1"/>
          <p:nvPr/>
        </p:nvSpPr>
        <p:spPr>
          <a:xfrm>
            <a:off x="457200" y="6341313"/>
            <a:ext cx="1049347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出处：https://www.cryptolux.org/index.php/Lightweight_Block_Ciphers</a:t>
            </a:r>
          </a:p>
        </p:txBody>
      </p:sp>
    </p:spTree>
    <p:extLst>
      <p:ext uri="{BB962C8B-B14F-4D97-AF65-F5344CB8AC3E}">
        <p14:creationId xmlns:p14="http://schemas.microsoft.com/office/powerpoint/2010/main" val="30879791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7608346" y="4599386"/>
            <a:ext cx="3979596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北京理工大学网络空间安全学院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fld id="{D421250B-0E4E-4464-9262-DD19598EBE82}" type="datetime2">
              <a:rPr lang="zh-CN" altLang="en-US" spc="300" smtClean="0">
                <a:solidFill>
                  <a:schemeClr val="bg1">
                    <a:alpha val="90000"/>
                  </a:schemeClr>
                </a:solidFill>
                <a:latin typeface="+mn-ea"/>
              </a:rPr>
              <a:t>2022年10月18日</a:t>
            </a:fld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22801" y="2011086"/>
            <a:ext cx="6914815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77362914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8E184-5805-5DEA-E84E-F8992175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密码算法硬件实现的应用场景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FF5518-6C75-E1D9-EA2F-0214E66FC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6" y="1327947"/>
            <a:ext cx="4215695" cy="17955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1D4269-54E8-74C8-5A20-62462976CB28}"/>
              </a:ext>
            </a:extLst>
          </p:cNvPr>
          <p:cNvSpPr txBox="1"/>
          <p:nvPr/>
        </p:nvSpPr>
        <p:spPr>
          <a:xfrm>
            <a:off x="1249117" y="3168067"/>
            <a:ext cx="326243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同一颗芯片内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加速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密码运算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74D0B8-8F68-71EF-8111-AC979DEB2B8B}"/>
              </a:ext>
            </a:extLst>
          </p:cNvPr>
          <p:cNvSpPr txBox="1"/>
          <p:nvPr/>
        </p:nvSpPr>
        <p:spPr>
          <a:xfrm>
            <a:off x="6908333" y="3168067"/>
            <a:ext cx="40318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通过设备内其它模块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加速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密码运算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F21F1E4-2C49-6320-287F-932B77FEA687}"/>
              </a:ext>
            </a:extLst>
          </p:cNvPr>
          <p:cNvGrpSpPr/>
          <p:nvPr/>
        </p:nvGrpSpPr>
        <p:grpSpPr>
          <a:xfrm>
            <a:off x="6628804" y="1023845"/>
            <a:ext cx="4590933" cy="2387734"/>
            <a:chOff x="6628804" y="1023845"/>
            <a:chExt cx="4590933" cy="238773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14A5A18-17E9-21C2-78B8-1F730398A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8804" y="1346539"/>
              <a:ext cx="1917887" cy="155257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1DAE7F1-63DE-A3FD-FFE4-3DF8E827C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4685" y="1956997"/>
              <a:ext cx="1939443" cy="145458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A126572-34C6-C77C-7E41-B967D15F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9074" y="1023845"/>
              <a:ext cx="1990663" cy="1492997"/>
            </a:xfrm>
            <a:prstGeom prst="rect">
              <a:avLst/>
            </a:prstGeom>
          </p:spPr>
        </p:pic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36380BCE-9865-1578-1434-5BE26B74F523}"/>
                </a:ext>
              </a:extLst>
            </p:cNvPr>
            <p:cNvSpPr/>
            <p:nvPr/>
          </p:nvSpPr>
          <p:spPr>
            <a:xfrm rot="10800000">
              <a:off x="8377086" y="2101644"/>
              <a:ext cx="471949" cy="2210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838E25B-ECEF-8C5D-ED81-5F6A10B0D02D}"/>
                </a:ext>
              </a:extLst>
            </p:cNvPr>
            <p:cNvSpPr txBox="1"/>
            <p:nvPr/>
          </p:nvSpPr>
          <p:spPr>
            <a:xfrm>
              <a:off x="8291282" y="1722717"/>
              <a:ext cx="69762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插入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8F78C33-9A6C-ACD9-A2CC-9A083D746A45}"/>
              </a:ext>
            </a:extLst>
          </p:cNvPr>
          <p:cNvGrpSpPr/>
          <p:nvPr/>
        </p:nvGrpSpPr>
        <p:grpSpPr>
          <a:xfrm>
            <a:off x="622094" y="4042198"/>
            <a:ext cx="4521552" cy="1552575"/>
            <a:chOff x="886442" y="4086442"/>
            <a:chExt cx="4521552" cy="155257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E495040-50DE-2EAB-B462-3C92C3F0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442" y="4086442"/>
              <a:ext cx="1917887" cy="155257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745A2FE-02F0-D2BA-B5B8-FF20FE230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01392" y="4490237"/>
              <a:ext cx="1806602" cy="877717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ADB53BE-2E43-54F0-5360-CF0D5254BF00}"/>
                </a:ext>
              </a:extLst>
            </p:cNvPr>
            <p:cNvSpPr txBox="1"/>
            <p:nvPr/>
          </p:nvSpPr>
          <p:spPr>
            <a:xfrm>
              <a:off x="2602707" y="4468565"/>
              <a:ext cx="697628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协作</a:t>
              </a:r>
            </a:p>
          </p:txBody>
        </p:sp>
        <p:sp>
          <p:nvSpPr>
            <p:cNvPr id="26" name="箭头: 左右 25">
              <a:extLst>
                <a:ext uri="{FF2B5EF4-FFF2-40B4-BE49-F238E27FC236}">
                  <a16:creationId xmlns:a16="http://schemas.microsoft.com/office/drawing/2014/main" id="{117EDF32-1D4F-0C7C-DBC3-68E2D59DF31B}"/>
                </a:ext>
              </a:extLst>
            </p:cNvPr>
            <p:cNvSpPr/>
            <p:nvPr/>
          </p:nvSpPr>
          <p:spPr>
            <a:xfrm>
              <a:off x="2527505" y="4862926"/>
              <a:ext cx="848032" cy="206478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981C96B-F058-2D4D-4CB2-883FA17B1F65}"/>
              </a:ext>
            </a:extLst>
          </p:cNvPr>
          <p:cNvSpPr txBox="1"/>
          <p:nvPr/>
        </p:nvSpPr>
        <p:spPr>
          <a:xfrm>
            <a:off x="1251654" y="5692048"/>
            <a:ext cx="326243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调用其它设备实现密码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加速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1242B2-13F5-7787-C92D-F3F928CBB868}"/>
              </a:ext>
            </a:extLst>
          </p:cNvPr>
          <p:cNvSpPr txBox="1"/>
          <p:nvPr/>
        </p:nvSpPr>
        <p:spPr>
          <a:xfrm>
            <a:off x="5484196" y="5537188"/>
            <a:ext cx="320151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提升物理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安全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等级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（存密钥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+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抗侧信道攻击）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AE22395-B25F-C851-5F04-9C57B2415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793" y="4090229"/>
            <a:ext cx="1821596" cy="140168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ADBA4C-0D2C-29DF-63F7-A9DAE65F2C98}"/>
              </a:ext>
            </a:extLst>
          </p:cNvPr>
          <p:cNvSpPr txBox="1"/>
          <p:nvPr/>
        </p:nvSpPr>
        <p:spPr>
          <a:xfrm>
            <a:off x="8969536" y="5692048"/>
            <a:ext cx="27494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密码算法暴力破解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加速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C6E72C1-CAB7-B65E-D19E-243E3CC931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901" y="3883307"/>
            <a:ext cx="1698741" cy="17793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CA8AEE1-AF46-3AC2-8B59-FD0F77778A56}"/>
              </a:ext>
            </a:extLst>
          </p:cNvPr>
          <p:cNvSpPr txBox="1"/>
          <p:nvPr/>
        </p:nvSpPr>
        <p:spPr>
          <a:xfrm>
            <a:off x="4709850" y="6363883"/>
            <a:ext cx="53142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硬件实现最大的特点：模块化设计、并行计算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94572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342186" y="2523956"/>
            <a:ext cx="5176713" cy="321505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数字逻辑电路的高级编程语言</a:t>
            </a:r>
          </a:p>
        </p:txBody>
      </p:sp>
      <p:sp>
        <p:nvSpPr>
          <p:cNvPr id="21" name="直角三角形 20"/>
          <p:cNvSpPr/>
          <p:nvPr/>
        </p:nvSpPr>
        <p:spPr>
          <a:xfrm flipV="1">
            <a:off x="6342186" y="2523953"/>
            <a:ext cx="1190868" cy="1190868"/>
          </a:xfrm>
          <a:prstGeom prst="rtTriangle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0400" y="1128936"/>
            <a:ext cx="10858500" cy="10657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spc="300" dirty="0">
                <a:latin typeface="+mj-ea"/>
                <a:ea typeface="+mj-ea"/>
              </a:rPr>
              <a:t>Verilog HDL</a:t>
            </a:r>
            <a:r>
              <a:rPr lang="zh-CN" altLang="en-US" sz="2800" spc="300" dirty="0">
                <a:latin typeface="+mj-ea"/>
                <a:ea typeface="+mj-ea"/>
              </a:rPr>
              <a:t>和</a:t>
            </a:r>
            <a:r>
              <a:rPr lang="en-US" altLang="zh-CN" sz="2800" spc="300" dirty="0">
                <a:latin typeface="+mj-ea"/>
                <a:ea typeface="+mj-ea"/>
              </a:rPr>
              <a:t>VHDL</a:t>
            </a:r>
            <a:r>
              <a:rPr lang="zh-CN" altLang="en-US" sz="2800" spc="300" dirty="0">
                <a:latin typeface="+mj-ea"/>
                <a:ea typeface="+mj-ea"/>
              </a:rPr>
              <a:t>是目前世界上最流行的硬件描述语言，开发于</a:t>
            </a:r>
            <a:r>
              <a:rPr lang="en-US" altLang="zh-CN" sz="2800" spc="300" dirty="0">
                <a:latin typeface="+mj-ea"/>
                <a:ea typeface="+mj-ea"/>
              </a:rPr>
              <a:t>20</a:t>
            </a:r>
            <a:r>
              <a:rPr lang="zh-CN" altLang="en-US" sz="2800" spc="300" dirty="0">
                <a:latin typeface="+mj-ea"/>
                <a:ea typeface="+mj-ea"/>
              </a:rPr>
              <a:t>世纪</a:t>
            </a:r>
            <a:r>
              <a:rPr lang="en-US" altLang="zh-CN" sz="2800" spc="300" dirty="0">
                <a:latin typeface="+mj-ea"/>
                <a:ea typeface="+mj-ea"/>
              </a:rPr>
              <a:t>80</a:t>
            </a:r>
            <a:r>
              <a:rPr lang="zh-CN" altLang="en-US" sz="2800" spc="300" dirty="0">
                <a:latin typeface="+mj-ea"/>
                <a:ea typeface="+mj-ea"/>
              </a:rPr>
              <a:t>年代，均为</a:t>
            </a:r>
            <a:r>
              <a:rPr lang="en-US" altLang="zh-CN" sz="2800" spc="300" dirty="0">
                <a:latin typeface="+mj-ea"/>
                <a:ea typeface="+mj-ea"/>
              </a:rPr>
              <a:t>IEEE</a:t>
            </a:r>
            <a:r>
              <a:rPr lang="zh-CN" altLang="en-US" sz="2800" spc="300" dirty="0">
                <a:latin typeface="+mj-ea"/>
                <a:ea typeface="+mj-ea"/>
              </a:rPr>
              <a:t>标准。</a:t>
            </a:r>
          </a:p>
        </p:txBody>
      </p:sp>
      <p:sp>
        <p:nvSpPr>
          <p:cNvPr id="23" name="矩形 22"/>
          <p:cNvSpPr/>
          <p:nvPr/>
        </p:nvSpPr>
        <p:spPr>
          <a:xfrm>
            <a:off x="673101" y="2523956"/>
            <a:ext cx="5176714" cy="321505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直角三角形 23"/>
          <p:cNvSpPr/>
          <p:nvPr/>
        </p:nvSpPr>
        <p:spPr>
          <a:xfrm flipV="1">
            <a:off x="673101" y="2523953"/>
            <a:ext cx="1190868" cy="1190868"/>
          </a:xfrm>
          <a:prstGeom prst="rtTriangl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460577" y="2923694"/>
            <a:ext cx="4364472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spc="300" dirty="0">
                <a:solidFill>
                  <a:schemeClr val="accent1"/>
                </a:solidFill>
                <a:latin typeface="+mj-ea"/>
                <a:ea typeface="+mj-ea"/>
              </a:rPr>
              <a:t>Verilog HDL</a:t>
            </a:r>
            <a:r>
              <a:rPr lang="zh-CN" altLang="en-US" sz="2800" b="1" spc="300" dirty="0">
                <a:solidFill>
                  <a:schemeClr val="accent1"/>
                </a:solidFill>
                <a:latin typeface="+mj-ea"/>
                <a:ea typeface="+mj-ea"/>
              </a:rPr>
              <a:t>（推荐）</a:t>
            </a:r>
            <a:endParaRPr lang="en-US" altLang="zh-CN" sz="28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0238" y="3660721"/>
            <a:ext cx="4142440" cy="1764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pc="300" dirty="0"/>
              <a:t>扩展名为</a:t>
            </a:r>
            <a:r>
              <a:rPr lang="en-US" altLang="zh-CN" spc="300" dirty="0"/>
              <a:t>.v</a:t>
            </a:r>
          </a:p>
          <a:p>
            <a:pPr marL="285750" indent="-285750" algn="just" eaLnBrk="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pc="300" dirty="0"/>
              <a:t>编程风格灵活</a:t>
            </a:r>
            <a:endParaRPr lang="en-US" altLang="zh-CN" spc="300" dirty="0"/>
          </a:p>
          <a:p>
            <a:pPr marL="285750" indent="-285750" algn="just" eaLnBrk="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pc="300" dirty="0"/>
              <a:t>代码简洁</a:t>
            </a:r>
            <a:endParaRPr lang="en-US" altLang="zh-CN" spc="300" dirty="0"/>
          </a:p>
          <a:p>
            <a:pPr marL="285750" indent="-285750" algn="just" eaLnBrk="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pc="300" dirty="0"/>
              <a:t>多用于小规模开发项目</a:t>
            </a:r>
            <a:endParaRPr lang="en-US" altLang="zh-CN" spc="300" dirty="0"/>
          </a:p>
          <a:p>
            <a:pPr marL="285750" indent="-285750" algn="just" eaLnBrk="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pc="300" dirty="0"/>
              <a:t>语法与</a:t>
            </a:r>
            <a:r>
              <a:rPr lang="en-US" altLang="zh-CN" spc="300" dirty="0"/>
              <a:t>C</a:t>
            </a:r>
            <a:r>
              <a:rPr lang="zh-CN" altLang="en-US" spc="300" dirty="0"/>
              <a:t>语言相似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129637" y="2923694"/>
            <a:ext cx="22413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spc="300" dirty="0">
                <a:solidFill>
                  <a:schemeClr val="accent4"/>
                </a:solidFill>
                <a:latin typeface="+mj-ea"/>
                <a:ea typeface="+mj-ea"/>
              </a:rPr>
              <a:t>VHDL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859322" y="3660721"/>
            <a:ext cx="4142440" cy="140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pc="300" dirty="0"/>
              <a:t>扩展名为</a:t>
            </a:r>
            <a:r>
              <a:rPr lang="en-US" altLang="zh-CN" spc="300" dirty="0"/>
              <a:t>.</a:t>
            </a:r>
            <a:r>
              <a:rPr lang="en-US" altLang="zh-CN" spc="300" dirty="0" err="1"/>
              <a:t>vhd</a:t>
            </a:r>
            <a:endParaRPr lang="en-US" altLang="zh-CN" spc="300" dirty="0"/>
          </a:p>
          <a:p>
            <a:pPr marL="285750" indent="-285750" algn="just" eaLnBrk="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pc="300" dirty="0"/>
              <a:t>语法严谨</a:t>
            </a:r>
            <a:endParaRPr lang="en-US" altLang="zh-CN" spc="300" dirty="0"/>
          </a:p>
          <a:p>
            <a:pPr marL="285750" indent="-285750" algn="just" eaLnBrk="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pc="300" dirty="0"/>
              <a:t>代码偏长</a:t>
            </a:r>
            <a:endParaRPr lang="en-US" altLang="zh-CN" spc="300" dirty="0"/>
          </a:p>
          <a:p>
            <a:pPr marL="285750" indent="-285750" algn="just" eaLnBrk="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pc="300" dirty="0"/>
              <a:t>多用于大规模协作型开发项目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510909" y="2690945"/>
            <a:ext cx="360000" cy="360000"/>
            <a:chOff x="7296152" y="2228854"/>
            <a:chExt cx="479426" cy="481013"/>
          </a:xfrm>
          <a:solidFill>
            <a:schemeClr val="bg1"/>
          </a:solidFill>
        </p:grpSpPr>
        <p:sp>
          <p:nvSpPr>
            <p:cNvPr id="31" name="Freeform 109"/>
            <p:cNvSpPr/>
            <p:nvPr/>
          </p:nvSpPr>
          <p:spPr bwMode="auto">
            <a:xfrm>
              <a:off x="7607303" y="2228854"/>
              <a:ext cx="168275" cy="168275"/>
            </a:xfrm>
            <a:custGeom>
              <a:avLst/>
              <a:gdLst>
                <a:gd name="T0" fmla="*/ 2 w 45"/>
                <a:gd name="T1" fmla="*/ 45 h 45"/>
                <a:gd name="T2" fmla="*/ 32 w 45"/>
                <a:gd name="T3" fmla="*/ 45 h 45"/>
                <a:gd name="T4" fmla="*/ 34 w 45"/>
                <a:gd name="T5" fmla="*/ 43 h 45"/>
                <a:gd name="T6" fmla="*/ 32 w 45"/>
                <a:gd name="T7" fmla="*/ 41 h 45"/>
                <a:gd name="T8" fmla="*/ 8 w 45"/>
                <a:gd name="T9" fmla="*/ 41 h 45"/>
                <a:gd name="T10" fmla="*/ 44 w 45"/>
                <a:gd name="T11" fmla="*/ 4 h 45"/>
                <a:gd name="T12" fmla="*/ 44 w 45"/>
                <a:gd name="T13" fmla="*/ 1 h 45"/>
                <a:gd name="T14" fmla="*/ 41 w 45"/>
                <a:gd name="T15" fmla="*/ 1 h 45"/>
                <a:gd name="T16" fmla="*/ 4 w 45"/>
                <a:gd name="T17" fmla="*/ 38 h 45"/>
                <a:gd name="T18" fmla="*/ 4 w 45"/>
                <a:gd name="T19" fmla="*/ 13 h 45"/>
                <a:gd name="T20" fmla="*/ 2 w 45"/>
                <a:gd name="T21" fmla="*/ 11 h 45"/>
                <a:gd name="T22" fmla="*/ 0 w 45"/>
                <a:gd name="T23" fmla="*/ 13 h 45"/>
                <a:gd name="T24" fmla="*/ 0 w 45"/>
                <a:gd name="T25" fmla="*/ 43 h 45"/>
                <a:gd name="T26" fmla="*/ 2 w 45"/>
                <a:gd name="T2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2" y="45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3"/>
                    <a:pt x="45" y="2"/>
                    <a:pt x="44" y="1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Freeform 110"/>
            <p:cNvSpPr/>
            <p:nvPr/>
          </p:nvSpPr>
          <p:spPr bwMode="auto">
            <a:xfrm>
              <a:off x="7296152" y="2540004"/>
              <a:ext cx="168275" cy="169863"/>
            </a:xfrm>
            <a:custGeom>
              <a:avLst/>
              <a:gdLst>
                <a:gd name="T0" fmla="*/ 43 w 45"/>
                <a:gd name="T1" fmla="*/ 0 h 45"/>
                <a:gd name="T2" fmla="*/ 13 w 45"/>
                <a:gd name="T3" fmla="*/ 0 h 45"/>
                <a:gd name="T4" fmla="*/ 11 w 45"/>
                <a:gd name="T5" fmla="*/ 2 h 45"/>
                <a:gd name="T6" fmla="*/ 13 w 45"/>
                <a:gd name="T7" fmla="*/ 5 h 45"/>
                <a:gd name="T8" fmla="*/ 37 w 45"/>
                <a:gd name="T9" fmla="*/ 5 h 45"/>
                <a:gd name="T10" fmla="*/ 1 w 45"/>
                <a:gd name="T11" fmla="*/ 41 h 45"/>
                <a:gd name="T12" fmla="*/ 0 w 45"/>
                <a:gd name="T13" fmla="*/ 43 h 45"/>
                <a:gd name="T14" fmla="*/ 1 w 45"/>
                <a:gd name="T15" fmla="*/ 45 h 45"/>
                <a:gd name="T16" fmla="*/ 4 w 45"/>
                <a:gd name="T17" fmla="*/ 45 h 45"/>
                <a:gd name="T18" fmla="*/ 41 w 45"/>
                <a:gd name="T19" fmla="*/ 8 h 45"/>
                <a:gd name="T20" fmla="*/ 41 w 45"/>
                <a:gd name="T21" fmla="*/ 32 h 45"/>
                <a:gd name="T22" fmla="*/ 43 w 45"/>
                <a:gd name="T23" fmla="*/ 34 h 45"/>
                <a:gd name="T24" fmla="*/ 45 w 45"/>
                <a:gd name="T25" fmla="*/ 32 h 45"/>
                <a:gd name="T26" fmla="*/ 45 w 45"/>
                <a:gd name="T27" fmla="*/ 2 h 45"/>
                <a:gd name="T28" fmla="*/ 43 w 45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2" y="45"/>
                    <a:pt x="3" y="45"/>
                    <a:pt x="4" y="45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Freeform 111"/>
            <p:cNvSpPr/>
            <p:nvPr/>
          </p:nvSpPr>
          <p:spPr bwMode="auto">
            <a:xfrm>
              <a:off x="7607303" y="2540004"/>
              <a:ext cx="168275" cy="169863"/>
            </a:xfrm>
            <a:custGeom>
              <a:avLst/>
              <a:gdLst>
                <a:gd name="T0" fmla="*/ 8 w 45"/>
                <a:gd name="T1" fmla="*/ 5 h 45"/>
                <a:gd name="T2" fmla="*/ 32 w 45"/>
                <a:gd name="T3" fmla="*/ 5 h 45"/>
                <a:gd name="T4" fmla="*/ 34 w 45"/>
                <a:gd name="T5" fmla="*/ 2 h 45"/>
                <a:gd name="T6" fmla="*/ 32 w 45"/>
                <a:gd name="T7" fmla="*/ 0 h 45"/>
                <a:gd name="T8" fmla="*/ 2 w 45"/>
                <a:gd name="T9" fmla="*/ 0 h 45"/>
                <a:gd name="T10" fmla="*/ 0 w 45"/>
                <a:gd name="T11" fmla="*/ 2 h 45"/>
                <a:gd name="T12" fmla="*/ 0 w 45"/>
                <a:gd name="T13" fmla="*/ 32 h 45"/>
                <a:gd name="T14" fmla="*/ 2 w 45"/>
                <a:gd name="T15" fmla="*/ 34 h 45"/>
                <a:gd name="T16" fmla="*/ 4 w 45"/>
                <a:gd name="T17" fmla="*/ 32 h 45"/>
                <a:gd name="T18" fmla="*/ 4 w 45"/>
                <a:gd name="T19" fmla="*/ 8 h 45"/>
                <a:gd name="T20" fmla="*/ 41 w 45"/>
                <a:gd name="T21" fmla="*/ 45 h 45"/>
                <a:gd name="T22" fmla="*/ 43 w 45"/>
                <a:gd name="T23" fmla="*/ 45 h 45"/>
                <a:gd name="T24" fmla="*/ 44 w 45"/>
                <a:gd name="T25" fmla="*/ 45 h 45"/>
                <a:gd name="T26" fmla="*/ 44 w 45"/>
                <a:gd name="T27" fmla="*/ 41 h 45"/>
                <a:gd name="T28" fmla="*/ 8 w 45"/>
                <a:gd name="T29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8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4" y="4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3" y="45"/>
                    <a:pt x="44" y="45"/>
                    <a:pt x="44" y="45"/>
                  </a:cubicBezTo>
                  <a:cubicBezTo>
                    <a:pt x="45" y="44"/>
                    <a:pt x="45" y="42"/>
                    <a:pt x="44" y="41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Freeform 112"/>
            <p:cNvSpPr/>
            <p:nvPr/>
          </p:nvSpPr>
          <p:spPr bwMode="auto">
            <a:xfrm>
              <a:off x="7296152" y="2228854"/>
              <a:ext cx="168275" cy="168275"/>
            </a:xfrm>
            <a:custGeom>
              <a:avLst/>
              <a:gdLst>
                <a:gd name="T0" fmla="*/ 43 w 45"/>
                <a:gd name="T1" fmla="*/ 11 h 45"/>
                <a:gd name="T2" fmla="*/ 41 w 45"/>
                <a:gd name="T3" fmla="*/ 13 h 45"/>
                <a:gd name="T4" fmla="*/ 41 w 45"/>
                <a:gd name="T5" fmla="*/ 38 h 45"/>
                <a:gd name="T6" fmla="*/ 4 w 45"/>
                <a:gd name="T7" fmla="*/ 1 h 45"/>
                <a:gd name="T8" fmla="*/ 1 w 45"/>
                <a:gd name="T9" fmla="*/ 1 h 45"/>
                <a:gd name="T10" fmla="*/ 0 w 45"/>
                <a:gd name="T11" fmla="*/ 2 h 45"/>
                <a:gd name="T12" fmla="*/ 1 w 45"/>
                <a:gd name="T13" fmla="*/ 4 h 45"/>
                <a:gd name="T14" fmla="*/ 37 w 45"/>
                <a:gd name="T15" fmla="*/ 41 h 45"/>
                <a:gd name="T16" fmla="*/ 13 w 45"/>
                <a:gd name="T17" fmla="*/ 41 h 45"/>
                <a:gd name="T18" fmla="*/ 12 w 45"/>
                <a:gd name="T19" fmla="*/ 41 h 45"/>
                <a:gd name="T20" fmla="*/ 11 w 45"/>
                <a:gd name="T21" fmla="*/ 43 h 45"/>
                <a:gd name="T22" fmla="*/ 13 w 45"/>
                <a:gd name="T23" fmla="*/ 45 h 45"/>
                <a:gd name="T24" fmla="*/ 43 w 45"/>
                <a:gd name="T25" fmla="*/ 45 h 45"/>
                <a:gd name="T26" fmla="*/ 45 w 45"/>
                <a:gd name="T27" fmla="*/ 43 h 45"/>
                <a:gd name="T28" fmla="*/ 45 w 45"/>
                <a:gd name="T29" fmla="*/ 13 h 45"/>
                <a:gd name="T30" fmla="*/ 43 w 45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45">
                  <a:moveTo>
                    <a:pt x="43" y="11"/>
                  </a:moveTo>
                  <a:cubicBezTo>
                    <a:pt x="42" y="11"/>
                    <a:pt x="41" y="12"/>
                    <a:pt x="41" y="13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2" y="41"/>
                    <a:pt x="12" y="41"/>
                  </a:cubicBezTo>
                  <a:cubicBezTo>
                    <a:pt x="11" y="42"/>
                    <a:pt x="11" y="42"/>
                    <a:pt x="11" y="43"/>
                  </a:cubicBezTo>
                  <a:cubicBezTo>
                    <a:pt x="11" y="44"/>
                    <a:pt x="12" y="45"/>
                    <a:pt x="1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4" y="11"/>
                    <a:pt x="4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44323" y="2690945"/>
            <a:ext cx="360000" cy="360000"/>
            <a:chOff x="6334127" y="2228854"/>
            <a:chExt cx="481013" cy="481013"/>
          </a:xfrm>
          <a:solidFill>
            <a:schemeClr val="bg1"/>
          </a:solidFill>
        </p:grpSpPr>
        <p:sp>
          <p:nvSpPr>
            <p:cNvPr id="49" name="Freeform 113"/>
            <p:cNvSpPr/>
            <p:nvPr/>
          </p:nvSpPr>
          <p:spPr bwMode="auto">
            <a:xfrm>
              <a:off x="6645277" y="2228854"/>
              <a:ext cx="169863" cy="173038"/>
            </a:xfrm>
            <a:custGeom>
              <a:avLst/>
              <a:gdLst>
                <a:gd name="T0" fmla="*/ 4 w 45"/>
                <a:gd name="T1" fmla="*/ 45 h 46"/>
                <a:gd name="T2" fmla="*/ 40 w 45"/>
                <a:gd name="T3" fmla="*/ 8 h 46"/>
                <a:gd name="T4" fmla="*/ 40 w 45"/>
                <a:gd name="T5" fmla="*/ 32 h 46"/>
                <a:gd name="T6" fmla="*/ 43 w 45"/>
                <a:gd name="T7" fmla="*/ 34 h 46"/>
                <a:gd name="T8" fmla="*/ 45 w 45"/>
                <a:gd name="T9" fmla="*/ 32 h 46"/>
                <a:gd name="T10" fmla="*/ 45 w 45"/>
                <a:gd name="T11" fmla="*/ 2 h 46"/>
                <a:gd name="T12" fmla="*/ 43 w 45"/>
                <a:gd name="T13" fmla="*/ 0 h 46"/>
                <a:gd name="T14" fmla="*/ 13 w 45"/>
                <a:gd name="T15" fmla="*/ 0 h 46"/>
                <a:gd name="T16" fmla="*/ 11 w 45"/>
                <a:gd name="T17" fmla="*/ 2 h 46"/>
                <a:gd name="T18" fmla="*/ 13 w 45"/>
                <a:gd name="T19" fmla="*/ 5 h 46"/>
                <a:gd name="T20" fmla="*/ 37 w 45"/>
                <a:gd name="T21" fmla="*/ 5 h 46"/>
                <a:gd name="T22" fmla="*/ 1 w 45"/>
                <a:gd name="T23" fmla="*/ 41 h 46"/>
                <a:gd name="T24" fmla="*/ 0 w 45"/>
                <a:gd name="T25" fmla="*/ 43 h 46"/>
                <a:gd name="T26" fmla="*/ 1 w 45"/>
                <a:gd name="T27" fmla="*/ 45 h 46"/>
                <a:gd name="T28" fmla="*/ 4 w 45"/>
                <a:gd name="T2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4" y="45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3"/>
                    <a:pt x="41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1" y="46"/>
                    <a:pt x="3" y="46"/>
                    <a:pt x="4" y="4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Freeform 114"/>
            <p:cNvSpPr/>
            <p:nvPr/>
          </p:nvSpPr>
          <p:spPr bwMode="auto">
            <a:xfrm>
              <a:off x="6334127" y="2540004"/>
              <a:ext cx="169863" cy="169863"/>
            </a:xfrm>
            <a:custGeom>
              <a:avLst/>
              <a:gdLst>
                <a:gd name="T0" fmla="*/ 41 w 45"/>
                <a:gd name="T1" fmla="*/ 1 h 45"/>
                <a:gd name="T2" fmla="*/ 5 w 45"/>
                <a:gd name="T3" fmla="*/ 37 h 45"/>
                <a:gd name="T4" fmla="*/ 5 w 45"/>
                <a:gd name="T5" fmla="*/ 13 h 45"/>
                <a:gd name="T6" fmla="*/ 2 w 45"/>
                <a:gd name="T7" fmla="*/ 11 h 45"/>
                <a:gd name="T8" fmla="*/ 0 w 45"/>
                <a:gd name="T9" fmla="*/ 13 h 45"/>
                <a:gd name="T10" fmla="*/ 0 w 45"/>
                <a:gd name="T11" fmla="*/ 43 h 45"/>
                <a:gd name="T12" fmla="*/ 2 w 45"/>
                <a:gd name="T13" fmla="*/ 45 h 45"/>
                <a:gd name="T14" fmla="*/ 32 w 45"/>
                <a:gd name="T15" fmla="*/ 45 h 45"/>
                <a:gd name="T16" fmla="*/ 34 w 45"/>
                <a:gd name="T17" fmla="*/ 43 h 45"/>
                <a:gd name="T18" fmla="*/ 32 w 45"/>
                <a:gd name="T19" fmla="*/ 41 h 45"/>
                <a:gd name="T20" fmla="*/ 8 w 45"/>
                <a:gd name="T21" fmla="*/ 41 h 45"/>
                <a:gd name="T22" fmla="*/ 44 w 45"/>
                <a:gd name="T23" fmla="*/ 4 h 45"/>
                <a:gd name="T24" fmla="*/ 45 w 45"/>
                <a:gd name="T25" fmla="*/ 2 h 45"/>
                <a:gd name="T26" fmla="*/ 44 w 45"/>
                <a:gd name="T27" fmla="*/ 1 h 45"/>
                <a:gd name="T28" fmla="*/ 41 w 45"/>
                <a:gd name="T2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1" y="1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4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3"/>
                    <a:pt x="45" y="2"/>
                  </a:cubicBezTo>
                  <a:cubicBezTo>
                    <a:pt x="45" y="2"/>
                    <a:pt x="45" y="1"/>
                    <a:pt x="44" y="1"/>
                  </a:cubicBezTo>
                  <a:cubicBezTo>
                    <a:pt x="44" y="0"/>
                    <a:pt x="42" y="0"/>
                    <a:pt x="4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Freeform 115"/>
            <p:cNvSpPr/>
            <p:nvPr/>
          </p:nvSpPr>
          <p:spPr bwMode="auto">
            <a:xfrm>
              <a:off x="6645277" y="2540004"/>
              <a:ext cx="169863" cy="169863"/>
            </a:xfrm>
            <a:custGeom>
              <a:avLst/>
              <a:gdLst>
                <a:gd name="T0" fmla="*/ 43 w 45"/>
                <a:gd name="T1" fmla="*/ 11 h 45"/>
                <a:gd name="T2" fmla="*/ 40 w 45"/>
                <a:gd name="T3" fmla="*/ 13 h 45"/>
                <a:gd name="T4" fmla="*/ 40 w 45"/>
                <a:gd name="T5" fmla="*/ 37 h 45"/>
                <a:gd name="T6" fmla="*/ 4 w 45"/>
                <a:gd name="T7" fmla="*/ 1 h 45"/>
                <a:gd name="T8" fmla="*/ 1 w 45"/>
                <a:gd name="T9" fmla="*/ 1 h 45"/>
                <a:gd name="T10" fmla="*/ 0 w 45"/>
                <a:gd name="T11" fmla="*/ 2 h 45"/>
                <a:gd name="T12" fmla="*/ 1 w 45"/>
                <a:gd name="T13" fmla="*/ 4 h 45"/>
                <a:gd name="T14" fmla="*/ 37 w 45"/>
                <a:gd name="T15" fmla="*/ 41 h 45"/>
                <a:gd name="T16" fmla="*/ 13 w 45"/>
                <a:gd name="T17" fmla="*/ 41 h 45"/>
                <a:gd name="T18" fmla="*/ 11 w 45"/>
                <a:gd name="T19" fmla="*/ 43 h 45"/>
                <a:gd name="T20" fmla="*/ 13 w 45"/>
                <a:gd name="T21" fmla="*/ 45 h 45"/>
                <a:gd name="T22" fmla="*/ 43 w 45"/>
                <a:gd name="T23" fmla="*/ 45 h 45"/>
                <a:gd name="T24" fmla="*/ 45 w 45"/>
                <a:gd name="T25" fmla="*/ 43 h 45"/>
                <a:gd name="T26" fmla="*/ 45 w 45"/>
                <a:gd name="T27" fmla="*/ 13 h 45"/>
                <a:gd name="T28" fmla="*/ 43 w 45"/>
                <a:gd name="T2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11"/>
                  </a:moveTo>
                  <a:cubicBezTo>
                    <a:pt x="41" y="11"/>
                    <a:pt x="40" y="12"/>
                    <a:pt x="40" y="1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1" y="42"/>
                    <a:pt x="11" y="43"/>
                  </a:cubicBezTo>
                  <a:cubicBezTo>
                    <a:pt x="11" y="44"/>
                    <a:pt x="12" y="45"/>
                    <a:pt x="1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4" y="11"/>
                    <a:pt x="4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Freeform 116"/>
            <p:cNvSpPr/>
            <p:nvPr/>
          </p:nvSpPr>
          <p:spPr bwMode="auto">
            <a:xfrm>
              <a:off x="6334127" y="2228854"/>
              <a:ext cx="169863" cy="173038"/>
            </a:xfrm>
            <a:custGeom>
              <a:avLst/>
              <a:gdLst>
                <a:gd name="T0" fmla="*/ 8 w 45"/>
                <a:gd name="T1" fmla="*/ 5 h 46"/>
                <a:gd name="T2" fmla="*/ 32 w 45"/>
                <a:gd name="T3" fmla="*/ 5 h 46"/>
                <a:gd name="T4" fmla="*/ 34 w 45"/>
                <a:gd name="T5" fmla="*/ 2 h 46"/>
                <a:gd name="T6" fmla="*/ 32 w 45"/>
                <a:gd name="T7" fmla="*/ 0 h 46"/>
                <a:gd name="T8" fmla="*/ 2 w 45"/>
                <a:gd name="T9" fmla="*/ 0 h 46"/>
                <a:gd name="T10" fmla="*/ 0 w 45"/>
                <a:gd name="T11" fmla="*/ 2 h 46"/>
                <a:gd name="T12" fmla="*/ 0 w 45"/>
                <a:gd name="T13" fmla="*/ 32 h 46"/>
                <a:gd name="T14" fmla="*/ 2 w 45"/>
                <a:gd name="T15" fmla="*/ 34 h 46"/>
                <a:gd name="T16" fmla="*/ 5 w 45"/>
                <a:gd name="T17" fmla="*/ 32 h 46"/>
                <a:gd name="T18" fmla="*/ 5 w 45"/>
                <a:gd name="T19" fmla="*/ 8 h 46"/>
                <a:gd name="T20" fmla="*/ 41 w 45"/>
                <a:gd name="T21" fmla="*/ 45 h 46"/>
                <a:gd name="T22" fmla="*/ 44 w 45"/>
                <a:gd name="T23" fmla="*/ 45 h 46"/>
                <a:gd name="T24" fmla="*/ 45 w 45"/>
                <a:gd name="T25" fmla="*/ 43 h 46"/>
                <a:gd name="T26" fmla="*/ 44 w 45"/>
                <a:gd name="T27" fmla="*/ 41 h 46"/>
                <a:gd name="T28" fmla="*/ 8 w 45"/>
                <a:gd name="T29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8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4" y="4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4" y="34"/>
                    <a:pt x="5" y="33"/>
                    <a:pt x="5" y="32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2" y="46"/>
                    <a:pt x="44" y="46"/>
                    <a:pt x="44" y="45"/>
                  </a:cubicBezTo>
                  <a:cubicBezTo>
                    <a:pt x="45" y="44"/>
                    <a:pt x="45" y="44"/>
                    <a:pt x="45" y="43"/>
                  </a:cubicBezTo>
                  <a:cubicBezTo>
                    <a:pt x="45" y="42"/>
                    <a:pt x="45" y="42"/>
                    <a:pt x="44" y="41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31560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密码硬件实现的过程与形态：功能仿真</a:t>
            </a:r>
          </a:p>
        </p:txBody>
      </p:sp>
      <p:sp>
        <p:nvSpPr>
          <p:cNvPr id="8" name="矩形 7"/>
          <p:cNvSpPr/>
          <p:nvPr/>
        </p:nvSpPr>
        <p:spPr>
          <a:xfrm>
            <a:off x="442914" y="2496630"/>
            <a:ext cx="11270173" cy="2398426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60829" y="2636035"/>
            <a:ext cx="4632063" cy="2097890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dirty="0">
                <a:solidFill>
                  <a:schemeClr val="bg1"/>
                </a:solidFill>
              </a:rPr>
              <a:t>假设门电路完全不存在</a:t>
            </a:r>
            <a:r>
              <a:rPr lang="zh-CN" altLang="en-US" b="1" dirty="0">
                <a:solidFill>
                  <a:srgbClr val="FFFF00"/>
                </a:solidFill>
              </a:rPr>
              <a:t>延时</a:t>
            </a:r>
            <a:r>
              <a:rPr lang="zh-CN" altLang="en-US" dirty="0">
                <a:solidFill>
                  <a:schemeClr val="bg1"/>
                </a:solidFill>
              </a:rPr>
              <a:t>，纯功能验证，不考虑实现</a:t>
            </a:r>
            <a:r>
              <a:rPr lang="zh-CN" altLang="en-US" b="1" dirty="0">
                <a:solidFill>
                  <a:srgbClr val="FFFF00"/>
                </a:solidFill>
              </a:rPr>
              <a:t>工艺与平台</a:t>
            </a:r>
          </a:p>
        </p:txBody>
      </p:sp>
      <p:sp>
        <p:nvSpPr>
          <p:cNvPr id="10" name="矩形: 圆角 93"/>
          <p:cNvSpPr/>
          <p:nvPr/>
        </p:nvSpPr>
        <p:spPr>
          <a:xfrm>
            <a:off x="6960828" y="1924534"/>
            <a:ext cx="2283127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功能仿真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0811838" y="5034461"/>
            <a:ext cx="937250" cy="175081"/>
            <a:chOff x="10802319" y="5357813"/>
            <a:chExt cx="937250" cy="175081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0802319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0899951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0997583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1095215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1192847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1290479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1388111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1485743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11583375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1681007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11713087" y="2496631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762E4D-8066-4919-EE07-557C7C8CD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2" y="1279885"/>
            <a:ext cx="60960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E2D8BA-28FB-8209-2927-5343EC239DA7}"/>
              </a:ext>
            </a:extLst>
          </p:cNvPr>
          <p:cNvSpPr txBox="1"/>
          <p:nvPr/>
        </p:nvSpPr>
        <p:spPr>
          <a:xfrm>
            <a:off x="4803709" y="6348545"/>
            <a:ext cx="48013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如图所示，数据跳变的边沿是纵向对齐的</a:t>
            </a:r>
          </a:p>
        </p:txBody>
      </p:sp>
    </p:spTree>
    <p:extLst>
      <p:ext uri="{BB962C8B-B14F-4D97-AF65-F5344CB8AC3E}">
        <p14:creationId xmlns:p14="http://schemas.microsoft.com/office/powerpoint/2010/main" val="153661183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密码硬件实现的过程与形态：时序仿真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83E8083-52AF-E40F-C86E-33B33FD6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01" y="2573063"/>
            <a:ext cx="6471713" cy="346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7DFCA2-9D39-6B10-6814-4EB3156E85A5}"/>
              </a:ext>
            </a:extLst>
          </p:cNvPr>
          <p:cNvSpPr txBox="1"/>
          <p:nvPr/>
        </p:nvSpPr>
        <p:spPr>
          <a:xfrm>
            <a:off x="541337" y="1110600"/>
            <a:ext cx="111093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信号在电路中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传输是有延时的</a:t>
            </a:r>
            <a:r>
              <a:rPr lang="zh-CN" altLang="en-US" sz="2000" dirty="0">
                <a:latin typeface="+mn-ea"/>
                <a:ea typeface="+mn-ea"/>
              </a:rPr>
              <a:t>，如线延时、器件延时等，时序仿真需考虑延时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不同平台</a:t>
            </a:r>
            <a:r>
              <a:rPr lang="zh-CN" altLang="en-US" sz="2000" dirty="0">
                <a:latin typeface="+mn-ea"/>
                <a:ea typeface="+mn-ea"/>
              </a:rPr>
              <a:t>延时不同，故在</a:t>
            </a:r>
            <a:r>
              <a:rPr lang="en-US" altLang="zh-CN" sz="2000" dirty="0">
                <a:latin typeface="+mn-ea"/>
                <a:ea typeface="+mn-ea"/>
              </a:rPr>
              <a:t>EDA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Electronic Design Automation</a:t>
            </a:r>
            <a:r>
              <a:rPr lang="zh-CN" altLang="en-US" sz="2000" dirty="0">
                <a:latin typeface="+mn-ea"/>
                <a:ea typeface="+mn-ea"/>
              </a:rPr>
              <a:t>）工具里做时序仿真之前需要明确具体实现的平台，例如</a:t>
            </a:r>
            <a:r>
              <a:rPr lang="en-US" altLang="zh-CN" sz="2000" dirty="0">
                <a:latin typeface="+mn-ea"/>
                <a:ea typeface="+mn-ea"/>
              </a:rPr>
              <a:t>Xilinx</a:t>
            </a:r>
            <a:r>
              <a:rPr lang="zh-CN" altLang="en-US" sz="2000" dirty="0">
                <a:latin typeface="+mn-ea"/>
                <a:ea typeface="+mn-ea"/>
              </a:rPr>
              <a:t>公司</a:t>
            </a:r>
            <a:r>
              <a:rPr lang="en-US" altLang="zh-CN" sz="2000" dirty="0">
                <a:latin typeface="+mn-ea"/>
                <a:ea typeface="+mn-ea"/>
              </a:rPr>
              <a:t>Spartan-6</a:t>
            </a:r>
            <a:r>
              <a:rPr lang="zh-CN" altLang="en-US" sz="2000" dirty="0">
                <a:latin typeface="+mn-ea"/>
                <a:ea typeface="+mn-ea"/>
              </a:rPr>
              <a:t>系列</a:t>
            </a:r>
            <a:r>
              <a:rPr lang="en-US" altLang="zh-CN" sz="2000" dirty="0">
                <a:latin typeface="+mn-ea"/>
                <a:ea typeface="+mn-ea"/>
              </a:rPr>
              <a:t>XC6SLX75</a:t>
            </a:r>
            <a:r>
              <a:rPr lang="zh-CN" altLang="en-US" sz="2000" dirty="0">
                <a:latin typeface="+mn-ea"/>
                <a:ea typeface="+mn-ea"/>
              </a:rPr>
              <a:t>型号的</a:t>
            </a:r>
            <a:r>
              <a:rPr lang="en-US" altLang="zh-CN" sz="2000" dirty="0">
                <a:latin typeface="+mn-ea"/>
                <a:ea typeface="+mn-ea"/>
              </a:rPr>
              <a:t>FPGA</a:t>
            </a:r>
            <a:r>
              <a:rPr lang="zh-CN" altLang="en-US" sz="2000" dirty="0">
                <a:latin typeface="+mn-ea"/>
                <a:ea typeface="+mn-ea"/>
              </a:rPr>
              <a:t>芯片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92508A-A454-101B-B652-1596C8D42A3A}"/>
              </a:ext>
            </a:extLst>
          </p:cNvPr>
          <p:cNvSpPr txBox="1"/>
          <p:nvPr/>
        </p:nvSpPr>
        <p:spPr>
          <a:xfrm>
            <a:off x="541337" y="2661553"/>
            <a:ext cx="43551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举例：格式为“</a:t>
            </a:r>
            <a:r>
              <a:rPr lang="en-US" altLang="zh-CN" sz="2000" dirty="0">
                <a:latin typeface="+mn-ea"/>
                <a:ea typeface="+mn-ea"/>
              </a:rPr>
              <a:t>59:59:99</a:t>
            </a:r>
            <a:r>
              <a:rPr lang="zh-CN" altLang="en-US" sz="2000" dirty="0">
                <a:latin typeface="+mn-ea"/>
                <a:ea typeface="+mn-ea"/>
              </a:rPr>
              <a:t>”的秒表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设</a:t>
            </a:r>
            <a:r>
              <a:rPr lang="en-US" altLang="zh-CN" sz="2000" dirty="0">
                <a:latin typeface="+mn-ea"/>
                <a:ea typeface="+mn-ea"/>
              </a:rPr>
              <a:t>6</a:t>
            </a:r>
            <a:r>
              <a:rPr lang="zh-CN" altLang="en-US" sz="2000" dirty="0">
                <a:latin typeface="+mn-ea"/>
                <a:ea typeface="+mn-ea"/>
              </a:rPr>
              <a:t>个数字的变量为</a:t>
            </a:r>
            <a:r>
              <a:rPr lang="en-US" altLang="zh-CN" sz="2000" dirty="0" err="1">
                <a:latin typeface="+mn-ea"/>
                <a:ea typeface="+mn-ea"/>
              </a:rPr>
              <a:t>mh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ml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 err="1">
                <a:latin typeface="+mn-ea"/>
                <a:ea typeface="+mn-ea"/>
              </a:rPr>
              <a:t>sh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 err="1">
                <a:latin typeface="+mn-ea"/>
                <a:ea typeface="+mn-ea"/>
              </a:rPr>
              <a:t>sl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 err="1">
                <a:latin typeface="+mn-ea"/>
                <a:ea typeface="+mn-ea"/>
              </a:rPr>
              <a:t>msh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msl</a:t>
            </a: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msl</a:t>
            </a:r>
            <a:r>
              <a:rPr lang="zh-CN" altLang="en-US" sz="2000" dirty="0">
                <a:latin typeface="+mn-ea"/>
                <a:ea typeface="+mn-ea"/>
              </a:rPr>
              <a:t>从</a:t>
            </a:r>
            <a:r>
              <a:rPr lang="en-US" altLang="zh-CN" sz="2000" dirty="0">
                <a:latin typeface="+mn-ea"/>
                <a:ea typeface="+mn-ea"/>
              </a:rPr>
              <a:t>7</a:t>
            </a:r>
            <a:r>
              <a:rPr lang="zh-CN" altLang="en-US" sz="2000" dirty="0">
                <a:latin typeface="+mn-ea"/>
                <a:ea typeface="+mn-ea"/>
              </a:rPr>
              <a:t>变成</a:t>
            </a:r>
            <a:r>
              <a:rPr lang="en-US" altLang="zh-CN" sz="2000" dirty="0">
                <a:latin typeface="+mn-ea"/>
                <a:ea typeface="+mn-ea"/>
              </a:rPr>
              <a:t>8</a:t>
            </a:r>
            <a:r>
              <a:rPr lang="zh-CN" altLang="en-US" sz="2000" dirty="0">
                <a:latin typeface="+mn-ea"/>
                <a:ea typeface="+mn-ea"/>
              </a:rPr>
              <a:t>时，会出现一些“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毛刺</a:t>
            </a:r>
            <a:r>
              <a:rPr lang="zh-CN" altLang="en-US" sz="2000" dirty="0">
                <a:latin typeface="+mn-ea"/>
                <a:ea typeface="+mn-ea"/>
              </a:rPr>
              <a:t>”（运算的中间值）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msl</a:t>
            </a:r>
            <a:r>
              <a:rPr lang="zh-CN" altLang="en-US" sz="2000" dirty="0">
                <a:latin typeface="+mn-ea"/>
                <a:ea typeface="+mn-ea"/>
              </a:rPr>
              <a:t>从</a:t>
            </a:r>
            <a:r>
              <a:rPr lang="en-US" altLang="zh-CN" sz="2000" dirty="0">
                <a:latin typeface="+mn-ea"/>
                <a:ea typeface="+mn-ea"/>
              </a:rPr>
              <a:t>9</a:t>
            </a:r>
            <a:r>
              <a:rPr lang="zh-CN" altLang="en-US" sz="2000" dirty="0">
                <a:latin typeface="+mn-ea"/>
                <a:ea typeface="+mn-ea"/>
              </a:rPr>
              <a:t>变成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r>
              <a:rPr lang="zh-CN" altLang="en-US" sz="2000" dirty="0">
                <a:latin typeface="+mn-ea"/>
                <a:ea typeface="+mn-ea"/>
              </a:rPr>
              <a:t>时，</a:t>
            </a:r>
            <a:r>
              <a:rPr lang="en-US" altLang="zh-CN" sz="2000" dirty="0" err="1">
                <a:latin typeface="+mn-ea"/>
                <a:ea typeface="+mn-ea"/>
              </a:rPr>
              <a:t>msh</a:t>
            </a:r>
            <a:r>
              <a:rPr lang="zh-CN" altLang="en-US" sz="2000" dirty="0">
                <a:latin typeface="+mn-ea"/>
                <a:ea typeface="+mn-ea"/>
              </a:rPr>
              <a:t>需要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过一小段时间</a:t>
            </a:r>
            <a:r>
              <a:rPr lang="zh-CN" altLang="en-US" sz="2000" dirty="0">
                <a:latin typeface="+mn-ea"/>
                <a:ea typeface="+mn-ea"/>
              </a:rPr>
              <a:t>才会加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935925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密码硬件实现的过程与形态：</a:t>
            </a:r>
            <a:r>
              <a:rPr lang="en-US" altLang="zh-CN" dirty="0"/>
              <a:t>FPGA</a:t>
            </a:r>
            <a:r>
              <a:rPr lang="zh-CN" altLang="en-US" dirty="0"/>
              <a:t>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D2DC0C-8D9F-680C-17BF-D3B4E849E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96" y="3515354"/>
            <a:ext cx="3903423" cy="24136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D86DF1-95A6-34FB-5EB2-2317DEACC514}"/>
              </a:ext>
            </a:extLst>
          </p:cNvPr>
          <p:cNvSpPr txBox="1"/>
          <p:nvPr/>
        </p:nvSpPr>
        <p:spPr>
          <a:xfrm>
            <a:off x="541336" y="1110600"/>
            <a:ext cx="5554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FPGA</a:t>
            </a: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全称：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现场可编程门阵列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特点：资源丰富、开发灵活、集成度高、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设计周期短、开发费用低、风险小、</a:t>
            </a:r>
            <a:r>
              <a:rPr lang="zh-CN" altLang="en-US" sz="2000" dirty="0">
                <a:latin typeface="+mn-ea"/>
                <a:ea typeface="+mn-ea"/>
              </a:rPr>
              <a:t>可重复编程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A87CA9-E049-31DB-FB61-6295931D8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70" y="3545459"/>
            <a:ext cx="3589138" cy="23534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DECB21-10A1-E3A4-D0B7-8984FD9348D6}"/>
              </a:ext>
            </a:extLst>
          </p:cNvPr>
          <p:cNvSpPr txBox="1"/>
          <p:nvPr/>
        </p:nvSpPr>
        <p:spPr>
          <a:xfrm>
            <a:off x="6445045" y="1110600"/>
            <a:ext cx="53094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FPGA</a:t>
            </a:r>
            <a:r>
              <a:rPr lang="zh-CN" altLang="en-US" sz="2000" dirty="0">
                <a:latin typeface="+mn-ea"/>
                <a:ea typeface="+mn-ea"/>
              </a:rPr>
              <a:t>应用场景：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流片测试太贵，流片前做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功能验证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做通信接口、</a:t>
            </a:r>
            <a:r>
              <a:rPr lang="en-US" altLang="zh-CN" sz="2000" dirty="0">
                <a:latin typeface="+mn-ea"/>
                <a:ea typeface="+mn-ea"/>
              </a:rPr>
              <a:t>AI</a:t>
            </a:r>
            <a:r>
              <a:rPr lang="zh-CN" altLang="en-US" sz="2000" dirty="0">
                <a:latin typeface="+mn-ea"/>
                <a:ea typeface="+mn-ea"/>
              </a:rPr>
              <a:t>加速等各类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验证实验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用量少</a:t>
            </a:r>
            <a:r>
              <a:rPr lang="zh-CN" altLang="en-US" sz="2000" dirty="0">
                <a:latin typeface="+mn-ea"/>
                <a:ea typeface="+mn-ea"/>
              </a:rPr>
              <a:t>、没必要批量生产，如航天领域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95B1A0-2F5A-386A-4E19-BD1ED9DD6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036" y="3473002"/>
            <a:ext cx="3564316" cy="24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352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密码硬件实现的过程与形态：后仿真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469333-886A-5FD7-8C0F-5902EFF2F329}"/>
              </a:ext>
            </a:extLst>
          </p:cNvPr>
          <p:cNvSpPr txBox="1"/>
          <p:nvPr/>
        </p:nvSpPr>
        <p:spPr>
          <a:xfrm>
            <a:off x="817148" y="5604422"/>
            <a:ext cx="43781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用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Design Compiler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进行综合的流程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2AA0DE-D684-397D-07D1-ED791AC2329C}"/>
              </a:ext>
            </a:extLst>
          </p:cNvPr>
          <p:cNvSpPr txBox="1"/>
          <p:nvPr/>
        </p:nvSpPr>
        <p:spPr>
          <a:xfrm>
            <a:off x="5977350" y="5796147"/>
            <a:ext cx="54729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摩尔定律，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美元可以买到的晶体管数量和工艺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3EA0909-FAFD-56D4-7443-4FE6D64C17F3}"/>
              </a:ext>
            </a:extLst>
          </p:cNvPr>
          <p:cNvGrpSpPr/>
          <p:nvPr/>
        </p:nvGrpSpPr>
        <p:grpSpPr>
          <a:xfrm>
            <a:off x="6003572" y="1769329"/>
            <a:ext cx="5731825" cy="4071535"/>
            <a:chOff x="5883370" y="1163097"/>
            <a:chExt cx="5964558" cy="423685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E40AB01-6464-298B-F60B-41144C0D2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370" y="1163097"/>
              <a:ext cx="5660934" cy="4236855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48EC295-EB79-81F0-E6F2-C720C9FA5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886" y="2686907"/>
              <a:ext cx="2472168" cy="195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8000379-5653-D635-4C45-1BFABA41CE99}"/>
                </a:ext>
              </a:extLst>
            </p:cNvPr>
            <p:cNvSpPr txBox="1"/>
            <p:nvPr/>
          </p:nvSpPr>
          <p:spPr>
            <a:xfrm>
              <a:off x="8198012" y="4528257"/>
              <a:ext cx="3649916" cy="5444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accent1"/>
                  </a:solidFill>
                  <a:latin typeface="+mn-ea"/>
                  <a:ea typeface="+mn-ea"/>
                </a:rPr>
                <a:t>XXnm</a:t>
              </a:r>
              <a:r>
                <a:rPr lang="zh-CN" altLang="en-US" sz="1400" b="1" dirty="0">
                  <a:solidFill>
                    <a:schemeClr val="accent1"/>
                  </a:solidFill>
                  <a:latin typeface="+mn-ea"/>
                  <a:ea typeface="+mn-ea"/>
                </a:rPr>
                <a:t>工艺是指晶体管栅极（</a:t>
              </a:r>
              <a:r>
                <a:rPr lang="en-US" altLang="zh-CN" sz="1400" b="1" dirty="0">
                  <a:solidFill>
                    <a:schemeClr val="accent1"/>
                  </a:solidFill>
                  <a:latin typeface="+mn-ea"/>
                  <a:ea typeface="+mn-ea"/>
                </a:rPr>
                <a:t>G</a:t>
              </a:r>
              <a:r>
                <a:rPr lang="zh-CN" altLang="en-US" sz="1400" b="1" dirty="0">
                  <a:solidFill>
                    <a:schemeClr val="accent1"/>
                  </a:solidFill>
                  <a:latin typeface="+mn-ea"/>
                  <a:ea typeface="+mn-ea"/>
                </a:rPr>
                <a:t>处）线宽</a:t>
              </a:r>
              <a:endParaRPr lang="en-US" altLang="zh-CN" sz="1400" b="1" dirty="0">
                <a:solidFill>
                  <a:schemeClr val="accent1"/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+mn-ea"/>
                  <a:ea typeface="+mn-ea"/>
                </a:rPr>
                <a:t>（图为绝缘栅型场效应三极管</a:t>
              </a:r>
              <a:r>
                <a:rPr lang="en-US" altLang="zh-CN" sz="1400" b="1" dirty="0">
                  <a:solidFill>
                    <a:schemeClr val="accent1"/>
                  </a:solidFill>
                  <a:latin typeface="+mn-ea"/>
                  <a:ea typeface="+mn-ea"/>
                </a:rPr>
                <a:t>MOSFET </a:t>
              </a:r>
              <a:r>
                <a:rPr lang="zh-CN" altLang="en-US" sz="1400" b="1" dirty="0">
                  <a:solidFill>
                    <a:schemeClr val="accent1"/>
                  </a:solidFill>
                  <a:latin typeface="+mn-ea"/>
                  <a:ea typeface="+mn-ea"/>
                </a:rPr>
                <a:t>）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3D247E5-F6E6-747C-CA33-8742FABE2B5E}"/>
              </a:ext>
            </a:extLst>
          </p:cNvPr>
          <p:cNvSpPr txBox="1"/>
          <p:nvPr/>
        </p:nvSpPr>
        <p:spPr>
          <a:xfrm>
            <a:off x="541336" y="1110600"/>
            <a:ext cx="1116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后仿真指的是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版图设计完成</a:t>
            </a:r>
            <a:r>
              <a:rPr lang="zh-CN" altLang="en-US" sz="2000" dirty="0">
                <a:latin typeface="+mn-ea"/>
                <a:ea typeface="+mn-ea"/>
              </a:rPr>
              <a:t>以后，将寄生参数、互连延迟反标到所提取的电路网表中进行仿真，对电路进行分析，确保电路符合设计要求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9FBE860-1E2B-2FEA-3EC2-CE35271AFE07}"/>
              </a:ext>
            </a:extLst>
          </p:cNvPr>
          <p:cNvGrpSpPr/>
          <p:nvPr/>
        </p:nvGrpSpPr>
        <p:grpSpPr>
          <a:xfrm>
            <a:off x="294116" y="2263959"/>
            <a:ext cx="5424185" cy="3349284"/>
            <a:chOff x="294116" y="2263959"/>
            <a:chExt cx="5424185" cy="334928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CB8D4FB-31AE-C58F-991D-C28413F0B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16" y="2302230"/>
              <a:ext cx="5424185" cy="3311013"/>
            </a:xfrm>
            <a:prstGeom prst="rect">
              <a:avLst/>
            </a:prstGeom>
          </p:spPr>
        </p:pic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0937E4C-DDDB-A268-A5DC-13D3219F6B85}"/>
                </a:ext>
              </a:extLst>
            </p:cNvPr>
            <p:cNvSpPr/>
            <p:nvPr/>
          </p:nvSpPr>
          <p:spPr>
            <a:xfrm>
              <a:off x="3030794" y="2263959"/>
              <a:ext cx="2687507" cy="666860"/>
            </a:xfrm>
            <a:custGeom>
              <a:avLst/>
              <a:gdLst>
                <a:gd name="connsiteX0" fmla="*/ 0 w 2687507"/>
                <a:gd name="connsiteY0" fmla="*/ 111146 h 666860"/>
                <a:gd name="connsiteX1" fmla="*/ 111146 w 2687507"/>
                <a:gd name="connsiteY1" fmla="*/ 0 h 666860"/>
                <a:gd name="connsiteX2" fmla="*/ 653493 w 2687507"/>
                <a:gd name="connsiteY2" fmla="*/ 0 h 666860"/>
                <a:gd name="connsiteX3" fmla="*/ 1121884 w 2687507"/>
                <a:gd name="connsiteY3" fmla="*/ 0 h 666860"/>
                <a:gd name="connsiteX4" fmla="*/ 1565623 w 2687507"/>
                <a:gd name="connsiteY4" fmla="*/ 0 h 666860"/>
                <a:gd name="connsiteX5" fmla="*/ 2083318 w 2687507"/>
                <a:gd name="connsiteY5" fmla="*/ 0 h 666860"/>
                <a:gd name="connsiteX6" fmla="*/ 2576361 w 2687507"/>
                <a:gd name="connsiteY6" fmla="*/ 0 h 666860"/>
                <a:gd name="connsiteX7" fmla="*/ 2687507 w 2687507"/>
                <a:gd name="connsiteY7" fmla="*/ 111146 h 666860"/>
                <a:gd name="connsiteX8" fmla="*/ 2687507 w 2687507"/>
                <a:gd name="connsiteY8" fmla="*/ 555714 h 666860"/>
                <a:gd name="connsiteX9" fmla="*/ 2576361 w 2687507"/>
                <a:gd name="connsiteY9" fmla="*/ 666860 h 666860"/>
                <a:gd name="connsiteX10" fmla="*/ 2083318 w 2687507"/>
                <a:gd name="connsiteY10" fmla="*/ 666860 h 666860"/>
                <a:gd name="connsiteX11" fmla="*/ 1614927 w 2687507"/>
                <a:gd name="connsiteY11" fmla="*/ 666860 h 666860"/>
                <a:gd name="connsiteX12" fmla="*/ 1072580 w 2687507"/>
                <a:gd name="connsiteY12" fmla="*/ 666860 h 666860"/>
                <a:gd name="connsiteX13" fmla="*/ 530233 w 2687507"/>
                <a:gd name="connsiteY13" fmla="*/ 666860 h 666860"/>
                <a:gd name="connsiteX14" fmla="*/ 111146 w 2687507"/>
                <a:gd name="connsiteY14" fmla="*/ 666860 h 666860"/>
                <a:gd name="connsiteX15" fmla="*/ 0 w 2687507"/>
                <a:gd name="connsiteY15" fmla="*/ 555714 h 666860"/>
                <a:gd name="connsiteX16" fmla="*/ 0 w 2687507"/>
                <a:gd name="connsiteY16" fmla="*/ 111146 h 66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87507" h="666860" extrusionOk="0">
                  <a:moveTo>
                    <a:pt x="0" y="111146"/>
                  </a:moveTo>
                  <a:cubicBezTo>
                    <a:pt x="-3319" y="47715"/>
                    <a:pt x="34000" y="5916"/>
                    <a:pt x="111146" y="0"/>
                  </a:cubicBezTo>
                  <a:cubicBezTo>
                    <a:pt x="352560" y="-46757"/>
                    <a:pt x="534283" y="47653"/>
                    <a:pt x="653493" y="0"/>
                  </a:cubicBezTo>
                  <a:cubicBezTo>
                    <a:pt x="772703" y="-47653"/>
                    <a:pt x="925982" y="46783"/>
                    <a:pt x="1121884" y="0"/>
                  </a:cubicBezTo>
                  <a:cubicBezTo>
                    <a:pt x="1317786" y="-46783"/>
                    <a:pt x="1383750" y="37796"/>
                    <a:pt x="1565623" y="0"/>
                  </a:cubicBezTo>
                  <a:cubicBezTo>
                    <a:pt x="1747496" y="-37796"/>
                    <a:pt x="1840156" y="18210"/>
                    <a:pt x="2083318" y="0"/>
                  </a:cubicBezTo>
                  <a:cubicBezTo>
                    <a:pt x="2326481" y="-18210"/>
                    <a:pt x="2373122" y="2098"/>
                    <a:pt x="2576361" y="0"/>
                  </a:cubicBezTo>
                  <a:cubicBezTo>
                    <a:pt x="2640922" y="-5171"/>
                    <a:pt x="2684104" y="52753"/>
                    <a:pt x="2687507" y="111146"/>
                  </a:cubicBezTo>
                  <a:cubicBezTo>
                    <a:pt x="2707588" y="276228"/>
                    <a:pt x="2658770" y="349991"/>
                    <a:pt x="2687507" y="555714"/>
                  </a:cubicBezTo>
                  <a:cubicBezTo>
                    <a:pt x="2690998" y="617937"/>
                    <a:pt x="2628546" y="665372"/>
                    <a:pt x="2576361" y="666860"/>
                  </a:cubicBezTo>
                  <a:cubicBezTo>
                    <a:pt x="2377484" y="716849"/>
                    <a:pt x="2200844" y="624370"/>
                    <a:pt x="2083318" y="666860"/>
                  </a:cubicBezTo>
                  <a:cubicBezTo>
                    <a:pt x="1965792" y="709350"/>
                    <a:pt x="1787617" y="653807"/>
                    <a:pt x="1614927" y="666860"/>
                  </a:cubicBezTo>
                  <a:cubicBezTo>
                    <a:pt x="1442237" y="679913"/>
                    <a:pt x="1249248" y="612478"/>
                    <a:pt x="1072580" y="666860"/>
                  </a:cubicBezTo>
                  <a:cubicBezTo>
                    <a:pt x="895912" y="721242"/>
                    <a:pt x="757042" y="629988"/>
                    <a:pt x="530233" y="666860"/>
                  </a:cubicBezTo>
                  <a:cubicBezTo>
                    <a:pt x="303424" y="703732"/>
                    <a:pt x="263537" y="652287"/>
                    <a:pt x="111146" y="666860"/>
                  </a:cubicBezTo>
                  <a:cubicBezTo>
                    <a:pt x="37574" y="655377"/>
                    <a:pt x="-898" y="615755"/>
                    <a:pt x="0" y="555714"/>
                  </a:cubicBezTo>
                  <a:cubicBezTo>
                    <a:pt x="-39559" y="434817"/>
                    <a:pt x="52172" y="239891"/>
                    <a:pt x="0" y="111146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57069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2710</Words>
  <Application>Microsoft Office PowerPoint</Application>
  <PresentationFormat>宽屏</PresentationFormat>
  <Paragraphs>810</Paragraphs>
  <Slides>33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7" baseType="lpstr">
      <vt:lpstr>Century Gothic</vt:lpstr>
      <vt:lpstr>微软雅黑</vt:lpstr>
      <vt:lpstr>Wingdings</vt:lpstr>
      <vt:lpstr>Arial</vt:lpstr>
      <vt:lpstr>黑体</vt:lpstr>
      <vt:lpstr>微软雅黑 Light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Visio</vt:lpstr>
      <vt:lpstr>PowerPoint 演示文稿</vt:lpstr>
      <vt:lpstr>PowerPoint 演示文稿</vt:lpstr>
      <vt:lpstr>PowerPoint 演示文稿</vt:lpstr>
      <vt:lpstr>密码算法硬件实现的应用场景</vt:lpstr>
      <vt:lpstr>数字逻辑电路的高级编程语言</vt:lpstr>
      <vt:lpstr>密码硬件实现的过程与形态：功能仿真</vt:lpstr>
      <vt:lpstr>密码硬件实现的过程与形态：时序仿真</vt:lpstr>
      <vt:lpstr>密码硬件实现的过程与形态：FPGA实现</vt:lpstr>
      <vt:lpstr>密码硬件实现的过程与形态：后仿真</vt:lpstr>
      <vt:lpstr>密码硬件实现的过程与形态：ASIC</vt:lpstr>
      <vt:lpstr>PowerPoint 演示文稿</vt:lpstr>
      <vt:lpstr>用与门、或门、非门实现常见运算</vt:lpstr>
      <vt:lpstr>用与门、或门、非门实现常见运算</vt:lpstr>
      <vt:lpstr>用与门、或门、非门实现二选一选择器</vt:lpstr>
      <vt:lpstr>组合电路的模块化设计</vt:lpstr>
      <vt:lpstr>用组合电路实现AES算法的一轮</vt:lpstr>
      <vt:lpstr>PowerPoint 演示文稿</vt:lpstr>
      <vt:lpstr>时钟与寄存器</vt:lpstr>
      <vt:lpstr>时钟与寄存器工作原理示例</vt:lpstr>
      <vt:lpstr>用时序逻辑电路实现计数器</vt:lpstr>
      <vt:lpstr>AES算法硬件实现（10轮电路平铺）</vt:lpstr>
      <vt:lpstr>AES算法硬件实现（常见1）</vt:lpstr>
      <vt:lpstr>AES算法硬件实现（常见2）</vt:lpstr>
      <vt:lpstr>PowerPoint 演示文稿</vt:lpstr>
      <vt:lpstr>密码硬件实现效率评估指标</vt:lpstr>
      <vt:lpstr>AES算法S-box硬件实现</vt:lpstr>
      <vt:lpstr>密钥生成与加解密：该同步还是不同步？</vt:lpstr>
      <vt:lpstr>解密的轮密钥怎么来的？</vt:lpstr>
      <vt:lpstr>现有分组密码的硬件实现效率</vt:lpstr>
      <vt:lpstr>现有分组密码的硬件实现效率</vt:lpstr>
      <vt:lpstr>现有分组密码的硬件实现效率</vt:lpstr>
      <vt:lpstr>现有分组密码的硬件实现效率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Wang</cp:lastModifiedBy>
  <cp:revision>750</cp:revision>
  <dcterms:created xsi:type="dcterms:W3CDTF">2016-11-28T11:30:00Z</dcterms:created>
  <dcterms:modified xsi:type="dcterms:W3CDTF">2022-10-18T13:35:26Z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2052-11.3.0.9228</vt:lpwstr>
  </property>
</Properties>
</file>